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4092" r:id="rId2"/>
    <p:sldId id="4093" r:id="rId3"/>
    <p:sldId id="4094" r:id="rId4"/>
    <p:sldId id="4097" r:id="rId5"/>
    <p:sldId id="4107" r:id="rId6"/>
    <p:sldId id="4108" r:id="rId7"/>
    <p:sldId id="4109" r:id="rId8"/>
    <p:sldId id="4111" r:id="rId9"/>
    <p:sldId id="4136" r:id="rId10"/>
    <p:sldId id="4152" r:id="rId11"/>
    <p:sldId id="4151" r:id="rId12"/>
    <p:sldId id="4137" r:id="rId13"/>
    <p:sldId id="4138" r:id="rId14"/>
    <p:sldId id="4139" r:id="rId15"/>
    <p:sldId id="4140" r:id="rId16"/>
    <p:sldId id="4141" r:id="rId17"/>
    <p:sldId id="4142" r:id="rId18"/>
    <p:sldId id="4143" r:id="rId19"/>
    <p:sldId id="4144" r:id="rId20"/>
    <p:sldId id="4145" r:id="rId21"/>
    <p:sldId id="4146" r:id="rId22"/>
    <p:sldId id="4147" r:id="rId23"/>
    <p:sldId id="4148" r:id="rId24"/>
    <p:sldId id="4149" r:id="rId25"/>
    <p:sldId id="4154" r:id="rId26"/>
    <p:sldId id="4153" r:id="rId27"/>
    <p:sldId id="4155" r:id="rId28"/>
    <p:sldId id="4156" r:id="rId29"/>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F2FD"/>
    <a:srgbClr val="66D166"/>
    <a:srgbClr val="000000"/>
    <a:srgbClr val="FFFFFF"/>
    <a:srgbClr val="E2ECF1"/>
    <a:srgbClr val="F1F6F8"/>
    <a:srgbClr val="DBE9F0"/>
    <a:srgbClr val="073B4C"/>
    <a:srgbClr val="335FFE"/>
    <a:srgbClr val="ECF3F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99" autoAdjust="0"/>
    <p:restoredTop sz="97155" autoAdjust="0"/>
  </p:normalViewPr>
  <p:slideViewPr>
    <p:cSldViewPr snapToGrid="0" snapToObjects="1">
      <p:cViewPr varScale="1">
        <p:scale>
          <a:sx n="37" d="100"/>
          <a:sy n="37" d="100"/>
        </p:scale>
        <p:origin x="304" y="-88"/>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10" d="100"/>
        <a:sy n="11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Heebo Light" pitchFamily="2" charset="-79"/>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Heebo Light" pitchFamily="2" charset="-79"/>
              </a:defRPr>
            </a:lvl1pPr>
          </a:lstStyle>
          <a:p>
            <a:fld id="{EFC10EE1-B198-C942-8235-326C972CBB30}" type="datetimeFigureOut">
              <a:rPr lang="en-US" smtClean="0"/>
              <a:pPr/>
              <a:t>4/30/2023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Heebo Light" pitchFamily="2" charset="-79"/>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Heebo Light" pitchFamily="2" charset="-79"/>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Heebo Light" pitchFamily="2" charset="-79"/>
        <a:ea typeface="+mn-ea"/>
        <a:cs typeface="+mn-cs"/>
      </a:defRPr>
    </a:lvl1pPr>
    <a:lvl2pPr marL="914217" algn="l" defTabSz="914217" rtl="0" eaLnBrk="1" latinLnBrk="0" hangingPunct="1">
      <a:defRPr sz="2400" b="0" i="0" kern="1200">
        <a:solidFill>
          <a:schemeClr val="tx1"/>
        </a:solidFill>
        <a:latin typeface="Heebo Light" pitchFamily="2" charset="-79"/>
        <a:ea typeface="+mn-ea"/>
        <a:cs typeface="+mn-cs"/>
      </a:defRPr>
    </a:lvl2pPr>
    <a:lvl3pPr marL="1828434" algn="l" defTabSz="914217" rtl="0" eaLnBrk="1" latinLnBrk="0" hangingPunct="1">
      <a:defRPr sz="2400" b="0" i="0" kern="1200">
        <a:solidFill>
          <a:schemeClr val="tx1"/>
        </a:solidFill>
        <a:latin typeface="Heebo Light" pitchFamily="2" charset="-79"/>
        <a:ea typeface="+mn-ea"/>
        <a:cs typeface="+mn-cs"/>
      </a:defRPr>
    </a:lvl3pPr>
    <a:lvl4pPr marL="2742651" algn="l" defTabSz="914217" rtl="0" eaLnBrk="1" latinLnBrk="0" hangingPunct="1">
      <a:defRPr sz="2400" b="0" i="0" kern="1200">
        <a:solidFill>
          <a:schemeClr val="tx1"/>
        </a:solidFill>
        <a:latin typeface="Heebo Light" pitchFamily="2" charset="-79"/>
        <a:ea typeface="+mn-ea"/>
        <a:cs typeface="+mn-cs"/>
      </a:defRPr>
    </a:lvl4pPr>
    <a:lvl5pPr marL="3656868" algn="l" defTabSz="914217" rtl="0" eaLnBrk="1" latinLnBrk="0" hangingPunct="1">
      <a:defRPr sz="2400" b="0" i="0" kern="1200">
        <a:solidFill>
          <a:schemeClr val="tx1"/>
        </a:solidFill>
        <a:latin typeface="Heebo Light" pitchFamily="2" charset="-79"/>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256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65AEA54A-21C8-4649-919A-EC0B13667361}"/>
              </a:ext>
            </a:extLst>
          </p:cNvPr>
          <p:cNvSpPr>
            <a:spLocks noGrp="1"/>
          </p:cNvSpPr>
          <p:nvPr>
            <p:ph type="pic" sz="quarter" idx="10"/>
          </p:nvPr>
        </p:nvSpPr>
        <p:spPr>
          <a:xfrm>
            <a:off x="2975179" y="4090793"/>
            <a:ext cx="4406072" cy="4066758"/>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dirty="0">
                <a:solidFill>
                  <a:schemeClr val="tx1"/>
                </a:solidFill>
                <a:latin typeface="Heebo Light" pitchFamily="2" charset="-79"/>
                <a:cs typeface="Heebo Light" pitchFamily="2" charset="-79"/>
              </a:defRPr>
            </a:lvl1pPr>
          </a:lstStyle>
          <a:p>
            <a:pPr marL="0" lvl="0" indent="0" algn="ctr">
              <a:buNone/>
            </a:pPr>
            <a:endParaRPr lang="en-US" dirty="0"/>
          </a:p>
        </p:txBody>
      </p:sp>
      <p:sp>
        <p:nvSpPr>
          <p:cNvPr id="9" name="Picture Placeholder 12">
            <a:extLst>
              <a:ext uri="{FF2B5EF4-FFF2-40B4-BE49-F238E27FC236}">
                <a16:creationId xmlns:a16="http://schemas.microsoft.com/office/drawing/2014/main" id="{72BA8CDC-28E7-564F-A07B-48B0AEC16309}"/>
              </a:ext>
            </a:extLst>
          </p:cNvPr>
          <p:cNvSpPr>
            <a:spLocks noGrp="1"/>
          </p:cNvSpPr>
          <p:nvPr>
            <p:ph type="pic" sz="quarter" idx="13"/>
          </p:nvPr>
        </p:nvSpPr>
        <p:spPr>
          <a:xfrm>
            <a:off x="9985788" y="4090794"/>
            <a:ext cx="4406073" cy="4066758"/>
          </a:xfrm>
          <a:custGeom>
            <a:avLst/>
            <a:gdLst>
              <a:gd name="connsiteX0" fmla="*/ 4469338 w 7187967"/>
              <a:gd name="connsiteY0" fmla="*/ 2409 h 6634417"/>
              <a:gd name="connsiteX1" fmla="*/ 5574248 w 7187967"/>
              <a:gd name="connsiteY1" fmla="*/ 507230 h 6634417"/>
              <a:gd name="connsiteX2" fmla="*/ 6909542 w 7187967"/>
              <a:gd name="connsiteY2" fmla="*/ 6013726 h 6634417"/>
              <a:gd name="connsiteX3" fmla="*/ 233075 w 7187967"/>
              <a:gd name="connsiteY3" fmla="*/ 5950141 h 6634417"/>
              <a:gd name="connsiteX4" fmla="*/ 2331393 w 7187967"/>
              <a:gd name="connsiteY4" fmla="*/ 1054064 h 6634417"/>
              <a:gd name="connsiteX5" fmla="*/ 4469338 w 7187967"/>
              <a:gd name="connsiteY5" fmla="*/ 2409 h 663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7">
                <a:moveTo>
                  <a:pt x="4469338" y="2409"/>
                </a:moveTo>
                <a:cubicBezTo>
                  <a:pt x="4892634" y="-22483"/>
                  <a:pt x="5240425" y="145588"/>
                  <a:pt x="5574248" y="507230"/>
                </a:cubicBezTo>
                <a:cubicBezTo>
                  <a:pt x="6337273" y="1333840"/>
                  <a:pt x="7799738" y="5106574"/>
                  <a:pt x="6909542" y="6013726"/>
                </a:cubicBezTo>
                <a:cubicBezTo>
                  <a:pt x="6019346" y="6920878"/>
                  <a:pt x="996100" y="6776751"/>
                  <a:pt x="233075" y="5950141"/>
                </a:cubicBezTo>
                <a:cubicBezTo>
                  <a:pt x="-529950" y="5123531"/>
                  <a:pt x="687560" y="2242809"/>
                  <a:pt x="2331393" y="1054064"/>
                </a:cubicBezTo>
                <a:cubicBezTo>
                  <a:pt x="3256049" y="385396"/>
                  <a:pt x="3925101" y="34413"/>
                  <a:pt x="4469338" y="2409"/>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b="0" i="0" dirty="0">
                <a:solidFill>
                  <a:schemeClr val="tx1"/>
                </a:solidFill>
                <a:latin typeface="Heebo Light" pitchFamily="2" charset="-79"/>
                <a:ea typeface="+mn-ea"/>
                <a:cs typeface="Heebo Light" pitchFamily="2" charset="-79"/>
              </a:defRPr>
            </a:lvl1pPr>
          </a:lstStyle>
          <a:p>
            <a:pPr marL="0" lvl="0" indent="0" algn="ctr">
              <a:buNone/>
            </a:pPr>
            <a:endParaRPr lang="en-US" dirty="0"/>
          </a:p>
        </p:txBody>
      </p:sp>
      <p:sp>
        <p:nvSpPr>
          <p:cNvPr id="8" name="Picture Placeholder 9">
            <a:extLst>
              <a:ext uri="{FF2B5EF4-FFF2-40B4-BE49-F238E27FC236}">
                <a16:creationId xmlns:a16="http://schemas.microsoft.com/office/drawing/2014/main" id="{5C1C9AA6-06BD-9742-97D7-BFDF5CE57355}"/>
              </a:ext>
            </a:extLst>
          </p:cNvPr>
          <p:cNvSpPr>
            <a:spLocks noGrp="1"/>
          </p:cNvSpPr>
          <p:nvPr>
            <p:ph type="pic" sz="quarter" idx="12"/>
          </p:nvPr>
        </p:nvSpPr>
        <p:spPr>
          <a:xfrm>
            <a:off x="16996399" y="4090793"/>
            <a:ext cx="4406072" cy="4066758"/>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dirty="0">
                <a:solidFill>
                  <a:schemeClr val="tx1"/>
                </a:solidFill>
                <a:latin typeface="Heebo Light" pitchFamily="2" charset="-79"/>
                <a:cs typeface="Heebo Light" pitchFamily="2" charset="-79"/>
              </a:defRPr>
            </a:lvl1pPr>
          </a:lstStyle>
          <a:p>
            <a:pPr marL="0" lvl="0" indent="0" algn="ctr">
              <a:buNone/>
            </a:pPr>
            <a:endParaRPr lang="en-US" dirty="0"/>
          </a:p>
        </p:txBody>
      </p:sp>
    </p:spTree>
    <p:extLst>
      <p:ext uri="{BB962C8B-B14F-4D97-AF65-F5344CB8AC3E}">
        <p14:creationId xmlns:p14="http://schemas.microsoft.com/office/powerpoint/2010/main" val="2877191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D9DFF379-6A91-F241-832B-4C2522E97920}"/>
              </a:ext>
            </a:extLst>
          </p:cNvPr>
          <p:cNvSpPr>
            <a:spLocks noGrp="1"/>
          </p:cNvSpPr>
          <p:nvPr>
            <p:ph type="pic" sz="quarter" idx="10"/>
          </p:nvPr>
        </p:nvSpPr>
        <p:spPr>
          <a:xfrm>
            <a:off x="1968694" y="4247842"/>
            <a:ext cx="4065766" cy="3752660"/>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dirty="0">
                <a:solidFill>
                  <a:schemeClr val="tx1"/>
                </a:solidFill>
                <a:latin typeface="Heebo Light" pitchFamily="2" charset="-79"/>
                <a:cs typeface="Heebo Light" pitchFamily="2" charset="-79"/>
              </a:defRPr>
            </a:lvl1pPr>
          </a:lstStyle>
          <a:p>
            <a:pPr marL="0" lvl="0" indent="0" algn="ctr">
              <a:buNone/>
            </a:pPr>
            <a:endParaRPr lang="en-US" dirty="0"/>
          </a:p>
        </p:txBody>
      </p:sp>
      <p:sp>
        <p:nvSpPr>
          <p:cNvPr id="8" name="Picture Placeholder 12">
            <a:extLst>
              <a:ext uri="{FF2B5EF4-FFF2-40B4-BE49-F238E27FC236}">
                <a16:creationId xmlns:a16="http://schemas.microsoft.com/office/drawing/2014/main" id="{CC4902A6-636F-8549-9845-AD5591EB4EE0}"/>
              </a:ext>
            </a:extLst>
          </p:cNvPr>
          <p:cNvSpPr>
            <a:spLocks noGrp="1"/>
          </p:cNvSpPr>
          <p:nvPr>
            <p:ph type="pic" sz="quarter" idx="13"/>
          </p:nvPr>
        </p:nvSpPr>
        <p:spPr>
          <a:xfrm>
            <a:off x="7426859" y="4247843"/>
            <a:ext cx="4065768" cy="3752660"/>
          </a:xfrm>
          <a:custGeom>
            <a:avLst/>
            <a:gdLst>
              <a:gd name="connsiteX0" fmla="*/ 4469338 w 7187967"/>
              <a:gd name="connsiteY0" fmla="*/ 2409 h 6634417"/>
              <a:gd name="connsiteX1" fmla="*/ 5574248 w 7187967"/>
              <a:gd name="connsiteY1" fmla="*/ 507230 h 6634417"/>
              <a:gd name="connsiteX2" fmla="*/ 6909542 w 7187967"/>
              <a:gd name="connsiteY2" fmla="*/ 6013726 h 6634417"/>
              <a:gd name="connsiteX3" fmla="*/ 233075 w 7187967"/>
              <a:gd name="connsiteY3" fmla="*/ 5950141 h 6634417"/>
              <a:gd name="connsiteX4" fmla="*/ 2331393 w 7187967"/>
              <a:gd name="connsiteY4" fmla="*/ 1054064 h 6634417"/>
              <a:gd name="connsiteX5" fmla="*/ 4469338 w 7187967"/>
              <a:gd name="connsiteY5" fmla="*/ 2409 h 663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7">
                <a:moveTo>
                  <a:pt x="4469338" y="2409"/>
                </a:moveTo>
                <a:cubicBezTo>
                  <a:pt x="4892634" y="-22483"/>
                  <a:pt x="5240425" y="145588"/>
                  <a:pt x="5574248" y="507230"/>
                </a:cubicBezTo>
                <a:cubicBezTo>
                  <a:pt x="6337273" y="1333840"/>
                  <a:pt x="7799738" y="5106574"/>
                  <a:pt x="6909542" y="6013726"/>
                </a:cubicBezTo>
                <a:cubicBezTo>
                  <a:pt x="6019346" y="6920878"/>
                  <a:pt x="996100" y="6776751"/>
                  <a:pt x="233075" y="5950141"/>
                </a:cubicBezTo>
                <a:cubicBezTo>
                  <a:pt x="-529950" y="5123531"/>
                  <a:pt x="687560" y="2242809"/>
                  <a:pt x="2331393" y="1054064"/>
                </a:cubicBezTo>
                <a:cubicBezTo>
                  <a:pt x="3256049" y="385396"/>
                  <a:pt x="3925101" y="34413"/>
                  <a:pt x="4469338" y="2409"/>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b="0" i="0" dirty="0">
                <a:solidFill>
                  <a:schemeClr val="tx1"/>
                </a:solidFill>
                <a:latin typeface="Heebo Light" pitchFamily="2" charset="-79"/>
                <a:ea typeface="+mn-ea"/>
                <a:cs typeface="Heebo Light" pitchFamily="2" charset="-79"/>
              </a:defRPr>
            </a:lvl1pPr>
          </a:lstStyle>
          <a:p>
            <a:pPr marL="0" lvl="0" indent="0" algn="ctr">
              <a:buNone/>
            </a:pPr>
            <a:endParaRPr lang="en-US" dirty="0"/>
          </a:p>
        </p:txBody>
      </p:sp>
      <p:sp>
        <p:nvSpPr>
          <p:cNvPr id="9" name="Picture Placeholder 9">
            <a:extLst>
              <a:ext uri="{FF2B5EF4-FFF2-40B4-BE49-F238E27FC236}">
                <a16:creationId xmlns:a16="http://schemas.microsoft.com/office/drawing/2014/main" id="{0E03CEDB-4644-E246-ACCD-A11A477877D2}"/>
              </a:ext>
            </a:extLst>
          </p:cNvPr>
          <p:cNvSpPr>
            <a:spLocks noGrp="1"/>
          </p:cNvSpPr>
          <p:nvPr>
            <p:ph type="pic" sz="quarter" idx="12"/>
          </p:nvPr>
        </p:nvSpPr>
        <p:spPr>
          <a:xfrm>
            <a:off x="12885026" y="4247842"/>
            <a:ext cx="4065766" cy="3752660"/>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dirty="0">
                <a:solidFill>
                  <a:schemeClr val="tx1"/>
                </a:solidFill>
                <a:latin typeface="Heebo Light" pitchFamily="2" charset="-79"/>
                <a:cs typeface="Heebo Light" pitchFamily="2" charset="-79"/>
              </a:defRPr>
            </a:lvl1pPr>
          </a:lstStyle>
          <a:p>
            <a:pPr marL="0" lvl="0" indent="0" algn="ctr">
              <a:buNone/>
            </a:pPr>
            <a:endParaRPr lang="en-US" dirty="0"/>
          </a:p>
        </p:txBody>
      </p:sp>
      <p:sp>
        <p:nvSpPr>
          <p:cNvPr id="10" name="Picture Placeholder 12">
            <a:extLst>
              <a:ext uri="{FF2B5EF4-FFF2-40B4-BE49-F238E27FC236}">
                <a16:creationId xmlns:a16="http://schemas.microsoft.com/office/drawing/2014/main" id="{1DC119E3-9F0F-924B-B981-2A76746260A0}"/>
              </a:ext>
            </a:extLst>
          </p:cNvPr>
          <p:cNvSpPr>
            <a:spLocks noGrp="1"/>
          </p:cNvSpPr>
          <p:nvPr>
            <p:ph type="pic" sz="quarter" idx="14"/>
          </p:nvPr>
        </p:nvSpPr>
        <p:spPr>
          <a:xfrm>
            <a:off x="18343191" y="4247843"/>
            <a:ext cx="4065768" cy="3752660"/>
          </a:xfrm>
          <a:custGeom>
            <a:avLst/>
            <a:gdLst>
              <a:gd name="connsiteX0" fmla="*/ 4469338 w 7187967"/>
              <a:gd name="connsiteY0" fmla="*/ 2409 h 6634417"/>
              <a:gd name="connsiteX1" fmla="*/ 5574248 w 7187967"/>
              <a:gd name="connsiteY1" fmla="*/ 507230 h 6634417"/>
              <a:gd name="connsiteX2" fmla="*/ 6909542 w 7187967"/>
              <a:gd name="connsiteY2" fmla="*/ 6013726 h 6634417"/>
              <a:gd name="connsiteX3" fmla="*/ 233075 w 7187967"/>
              <a:gd name="connsiteY3" fmla="*/ 5950141 h 6634417"/>
              <a:gd name="connsiteX4" fmla="*/ 2331393 w 7187967"/>
              <a:gd name="connsiteY4" fmla="*/ 1054064 h 6634417"/>
              <a:gd name="connsiteX5" fmla="*/ 4469338 w 7187967"/>
              <a:gd name="connsiteY5" fmla="*/ 2409 h 663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7">
                <a:moveTo>
                  <a:pt x="4469338" y="2409"/>
                </a:moveTo>
                <a:cubicBezTo>
                  <a:pt x="4892634" y="-22483"/>
                  <a:pt x="5240425" y="145588"/>
                  <a:pt x="5574248" y="507230"/>
                </a:cubicBezTo>
                <a:cubicBezTo>
                  <a:pt x="6337273" y="1333840"/>
                  <a:pt x="7799738" y="5106574"/>
                  <a:pt x="6909542" y="6013726"/>
                </a:cubicBezTo>
                <a:cubicBezTo>
                  <a:pt x="6019346" y="6920878"/>
                  <a:pt x="996100" y="6776751"/>
                  <a:pt x="233075" y="5950141"/>
                </a:cubicBezTo>
                <a:cubicBezTo>
                  <a:pt x="-529950" y="5123531"/>
                  <a:pt x="687560" y="2242809"/>
                  <a:pt x="2331393" y="1054064"/>
                </a:cubicBezTo>
                <a:cubicBezTo>
                  <a:pt x="3256049" y="385396"/>
                  <a:pt x="3925101" y="34413"/>
                  <a:pt x="4469338" y="2409"/>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b="0" i="0" dirty="0">
                <a:solidFill>
                  <a:schemeClr val="tx1"/>
                </a:solidFill>
                <a:latin typeface="Heebo Light" pitchFamily="2" charset="-79"/>
                <a:ea typeface="+mn-ea"/>
                <a:cs typeface="Heebo Light" pitchFamily="2" charset="-79"/>
              </a:defRPr>
            </a:lvl1pPr>
          </a:lstStyle>
          <a:p>
            <a:pPr marL="0" lvl="0" indent="0" algn="ctr">
              <a:buNone/>
            </a:pPr>
            <a:endParaRPr lang="en-US" dirty="0"/>
          </a:p>
        </p:txBody>
      </p:sp>
    </p:spTree>
    <p:extLst>
      <p:ext uri="{BB962C8B-B14F-4D97-AF65-F5344CB8AC3E}">
        <p14:creationId xmlns:p14="http://schemas.microsoft.com/office/powerpoint/2010/main" val="42364622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ne Mockup">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614AB41-CCD1-D348-A47D-6182C900B64E}"/>
              </a:ext>
            </a:extLst>
          </p:cNvPr>
          <p:cNvSpPr>
            <a:spLocks noGrp="1" noChangeAspect="1"/>
          </p:cNvSpPr>
          <p:nvPr>
            <p:ph type="pic" sz="quarter" idx="12"/>
          </p:nvPr>
        </p:nvSpPr>
        <p:spPr>
          <a:xfrm>
            <a:off x="10113747" y="3677067"/>
            <a:ext cx="4150156" cy="9017655"/>
          </a:xfrm>
          <a:prstGeom prst="rect">
            <a:avLst/>
          </a:prstGeom>
          <a:solidFill>
            <a:schemeClr val="bg1">
              <a:lumMod val="95000"/>
            </a:schemeClr>
          </a:solidFill>
          <a:ln>
            <a:noFill/>
          </a:ln>
          <a:effectLst/>
        </p:spPr>
        <p:txBody>
          <a:bodyPr wrap="square" anchor="ctr">
            <a:noAutofit/>
          </a:bodyPr>
          <a:lstStyle>
            <a:lvl1pPr marL="0" indent="0" algn="ctr">
              <a:buFontTx/>
              <a:buNone/>
              <a:defRPr sz="2400" b="0" i="0">
                <a:latin typeface="Heebo Light" pitchFamily="2" charset="-79"/>
              </a:defRPr>
            </a:lvl1pPr>
          </a:lstStyle>
          <a:p>
            <a:endParaRPr lang="en-US" dirty="0"/>
          </a:p>
        </p:txBody>
      </p:sp>
    </p:spTree>
    <p:extLst>
      <p:ext uri="{BB962C8B-B14F-4D97-AF65-F5344CB8AC3E}">
        <p14:creationId xmlns:p14="http://schemas.microsoft.com/office/powerpoint/2010/main" val="10037200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ptop Mockup">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614AB41-CCD1-D348-A47D-6182C900B64E}"/>
              </a:ext>
            </a:extLst>
          </p:cNvPr>
          <p:cNvSpPr>
            <a:spLocks noGrp="1" noChangeAspect="1"/>
          </p:cNvSpPr>
          <p:nvPr>
            <p:ph type="pic" sz="quarter" idx="12"/>
          </p:nvPr>
        </p:nvSpPr>
        <p:spPr>
          <a:xfrm>
            <a:off x="14327654" y="4509721"/>
            <a:ext cx="10702340" cy="6804909"/>
          </a:xfrm>
          <a:prstGeom prst="rect">
            <a:avLst/>
          </a:prstGeom>
          <a:solidFill>
            <a:schemeClr val="bg1">
              <a:lumMod val="95000"/>
            </a:schemeClr>
          </a:solidFill>
          <a:ln>
            <a:noFill/>
          </a:ln>
          <a:effectLst/>
        </p:spPr>
        <p:txBody>
          <a:bodyPr wrap="square" anchor="ctr">
            <a:noAutofit/>
          </a:bodyPr>
          <a:lstStyle>
            <a:lvl1pPr marL="0" indent="0" algn="ctr">
              <a:buFontTx/>
              <a:buNone/>
              <a:defRPr sz="2400" b="0" i="0">
                <a:latin typeface="Heebo Light" pitchFamily="2" charset="-79"/>
              </a:defRPr>
            </a:lvl1pPr>
          </a:lstStyle>
          <a:p>
            <a:endParaRPr lang="en-US" dirty="0"/>
          </a:p>
        </p:txBody>
      </p:sp>
    </p:spTree>
    <p:extLst>
      <p:ext uri="{BB962C8B-B14F-4D97-AF65-F5344CB8AC3E}">
        <p14:creationId xmlns:p14="http://schemas.microsoft.com/office/powerpoint/2010/main" val="990196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sktop Mockup">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614AB41-CCD1-D348-A47D-6182C900B64E}"/>
              </a:ext>
            </a:extLst>
          </p:cNvPr>
          <p:cNvSpPr>
            <a:spLocks noGrp="1"/>
          </p:cNvSpPr>
          <p:nvPr>
            <p:ph type="pic" sz="quarter" idx="12"/>
          </p:nvPr>
        </p:nvSpPr>
        <p:spPr>
          <a:xfrm>
            <a:off x="84123" y="4004351"/>
            <a:ext cx="10271110" cy="5828943"/>
          </a:xfrm>
          <a:prstGeom prst="rect">
            <a:avLst/>
          </a:prstGeom>
          <a:solidFill>
            <a:schemeClr val="bg1">
              <a:lumMod val="95000"/>
            </a:schemeClr>
          </a:solidFill>
          <a:ln>
            <a:noFill/>
          </a:ln>
          <a:effectLst/>
        </p:spPr>
        <p:txBody>
          <a:bodyPr wrap="square" anchor="ctr">
            <a:noAutofit/>
          </a:bodyPr>
          <a:lstStyle>
            <a:lvl1pPr marL="0" indent="0" algn="ctr">
              <a:buFontTx/>
              <a:buNone/>
              <a:defRPr sz="2400" b="0" i="0">
                <a:latin typeface="Heebo Light" pitchFamily="2" charset="-79"/>
              </a:defRPr>
            </a:lvl1pPr>
          </a:lstStyle>
          <a:p>
            <a:endParaRPr lang="en-US" dirty="0"/>
          </a:p>
        </p:txBody>
      </p:sp>
    </p:spTree>
    <p:extLst>
      <p:ext uri="{BB962C8B-B14F-4D97-AF65-F5344CB8AC3E}">
        <p14:creationId xmlns:p14="http://schemas.microsoft.com/office/powerpoint/2010/main" val="2971510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525822-136E-F64A-BEC5-DC3048CEA188}"/>
              </a:ext>
            </a:extLst>
          </p:cNvPr>
          <p:cNvSpPr/>
          <p:nvPr userDrawn="1"/>
        </p:nvSpPr>
        <p:spPr>
          <a:xfrm>
            <a:off x="21701760" y="467360"/>
            <a:ext cx="2675890" cy="10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ebo Light" pitchFamily="2" charset="-79"/>
            </a:endParaRPr>
          </a:p>
        </p:txBody>
      </p:sp>
      <p:sp>
        <p:nvSpPr>
          <p:cNvPr id="9" name="Picture Placeholder 8">
            <a:extLst>
              <a:ext uri="{FF2B5EF4-FFF2-40B4-BE49-F238E27FC236}">
                <a16:creationId xmlns:a16="http://schemas.microsoft.com/office/drawing/2014/main" id="{749AD254-44AB-3540-8B57-229A4FA0B7EA}"/>
              </a:ext>
            </a:extLst>
          </p:cNvPr>
          <p:cNvSpPr>
            <a:spLocks noGrp="1"/>
          </p:cNvSpPr>
          <p:nvPr>
            <p:ph type="pic" sz="quarter" idx="10"/>
          </p:nvPr>
        </p:nvSpPr>
        <p:spPr>
          <a:xfrm>
            <a:off x="0" y="0"/>
            <a:ext cx="22148800" cy="13716000"/>
          </a:xfrm>
          <a:custGeom>
            <a:avLst/>
            <a:gdLst>
              <a:gd name="connsiteX0" fmla="*/ 0 w 22148800"/>
              <a:gd name="connsiteY0" fmla="*/ 0 h 13716000"/>
              <a:gd name="connsiteX1" fmla="*/ 22144918 w 22148800"/>
              <a:gd name="connsiteY1" fmla="*/ 0 h 13716000"/>
              <a:gd name="connsiteX2" fmla="*/ 22148646 w 22148800"/>
              <a:gd name="connsiteY2" fmla="*/ 62065 h 13716000"/>
              <a:gd name="connsiteX3" fmla="*/ 21498616 w 22148800"/>
              <a:gd name="connsiteY3" fmla="*/ 2776316 h 13716000"/>
              <a:gd name="connsiteX4" fmla="*/ 15156809 w 22148800"/>
              <a:gd name="connsiteY4" fmla="*/ 8646174 h 13716000"/>
              <a:gd name="connsiteX5" fmla="*/ 7635133 w 22148800"/>
              <a:gd name="connsiteY5" fmla="*/ 9914535 h 13716000"/>
              <a:gd name="connsiteX6" fmla="*/ 5160655 w 22148800"/>
              <a:gd name="connsiteY6" fmla="*/ 13342635 h 13716000"/>
              <a:gd name="connsiteX7" fmla="*/ 4960635 w 22148800"/>
              <a:gd name="connsiteY7" fmla="*/ 13716000 h 13716000"/>
              <a:gd name="connsiteX8" fmla="*/ 0 w 22148800"/>
              <a:gd name="connsiteY8"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48800" h="13716000">
                <a:moveTo>
                  <a:pt x="0" y="0"/>
                </a:moveTo>
                <a:lnTo>
                  <a:pt x="22144918" y="0"/>
                </a:lnTo>
                <a:lnTo>
                  <a:pt x="22148646" y="62065"/>
                </a:lnTo>
                <a:cubicBezTo>
                  <a:pt x="22156628" y="974343"/>
                  <a:pt x="21853498" y="1948255"/>
                  <a:pt x="21498616" y="2776316"/>
                </a:cubicBezTo>
                <a:cubicBezTo>
                  <a:pt x="20687452" y="4669026"/>
                  <a:pt x="17467388" y="7456471"/>
                  <a:pt x="15156809" y="8646174"/>
                </a:cubicBezTo>
                <a:cubicBezTo>
                  <a:pt x="12846229" y="9835877"/>
                  <a:pt x="9803146" y="8606845"/>
                  <a:pt x="7635133" y="9914535"/>
                </a:cubicBezTo>
                <a:cubicBezTo>
                  <a:pt x="6686627" y="10486649"/>
                  <a:pt x="5907497" y="11941401"/>
                  <a:pt x="5160655" y="13342635"/>
                </a:cubicBezTo>
                <a:lnTo>
                  <a:pt x="4960635" y="13716000"/>
                </a:lnTo>
                <a:lnTo>
                  <a:pt x="0" y="13716000"/>
                </a:lnTo>
                <a:close/>
              </a:path>
            </a:pathLst>
          </a:custGeom>
          <a:solidFill>
            <a:schemeClr val="bg1">
              <a:lumMod val="95000"/>
            </a:schemeClr>
          </a:solidFill>
          <a:ln>
            <a:noFill/>
          </a:ln>
          <a:effectLst/>
        </p:spPr>
        <p:txBody>
          <a:bodyPr wrap="square" anchor="ctr">
            <a:noAutofit/>
          </a:bodyPr>
          <a:lstStyle>
            <a:lvl1pPr marL="0" indent="0" algn="ctr">
              <a:buFontTx/>
              <a:buNone/>
              <a:defRPr sz="2400" b="0" i="0">
                <a:latin typeface="Heebo Light" pitchFamily="2" charset="-79"/>
              </a:defRPr>
            </a:lvl1pPr>
          </a:lstStyle>
          <a:p>
            <a:endParaRPr lang="en-US" dirty="0"/>
          </a:p>
        </p:txBody>
      </p:sp>
    </p:spTree>
    <p:extLst>
      <p:ext uri="{BB962C8B-B14F-4D97-AF65-F5344CB8AC3E}">
        <p14:creationId xmlns:p14="http://schemas.microsoft.com/office/powerpoint/2010/main" val="2771269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elcome Mess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018B58-98C3-1D44-BBA0-901D7B5CC986}"/>
              </a:ext>
            </a:extLst>
          </p:cNvPr>
          <p:cNvSpPr/>
          <p:nvPr userDrawn="1"/>
        </p:nvSpPr>
        <p:spPr>
          <a:xfrm>
            <a:off x="22128480" y="548640"/>
            <a:ext cx="2249170" cy="8168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ebo Light" pitchFamily="2" charset="-79"/>
            </a:endParaRPr>
          </a:p>
        </p:txBody>
      </p:sp>
      <p:sp>
        <p:nvSpPr>
          <p:cNvPr id="4" name="Picture Placeholder 3">
            <a:extLst>
              <a:ext uri="{FF2B5EF4-FFF2-40B4-BE49-F238E27FC236}">
                <a16:creationId xmlns:a16="http://schemas.microsoft.com/office/drawing/2014/main" id="{6768E791-6CCC-FE47-9952-BF1198884F37}"/>
              </a:ext>
            </a:extLst>
          </p:cNvPr>
          <p:cNvSpPr>
            <a:spLocks noGrp="1"/>
          </p:cNvSpPr>
          <p:nvPr>
            <p:ph type="pic" sz="quarter" idx="10"/>
          </p:nvPr>
        </p:nvSpPr>
        <p:spPr>
          <a:xfrm>
            <a:off x="12503470" y="0"/>
            <a:ext cx="11874181" cy="13716000"/>
          </a:xfrm>
          <a:custGeom>
            <a:avLst/>
            <a:gdLst>
              <a:gd name="connsiteX0" fmla="*/ 491067 w 11874181"/>
              <a:gd name="connsiteY0" fmla="*/ 0 h 13716000"/>
              <a:gd name="connsiteX1" fmla="*/ 9475131 w 11874181"/>
              <a:gd name="connsiteY1" fmla="*/ 0 h 13716000"/>
              <a:gd name="connsiteX2" fmla="*/ 9615441 w 11874181"/>
              <a:gd name="connsiteY2" fmla="*/ 228633 h 13716000"/>
              <a:gd name="connsiteX3" fmla="*/ 10217325 w 11874181"/>
              <a:gd name="connsiteY3" fmla="*/ 1377449 h 13716000"/>
              <a:gd name="connsiteX4" fmla="*/ 10900897 w 11874181"/>
              <a:gd name="connsiteY4" fmla="*/ 7520508 h 13716000"/>
              <a:gd name="connsiteX5" fmla="*/ 11778075 w 11874181"/>
              <a:gd name="connsiteY5" fmla="*/ 8492650 h 13716000"/>
              <a:gd name="connsiteX6" fmla="*/ 11874181 w 11874181"/>
              <a:gd name="connsiteY6" fmla="*/ 8567280 h 13716000"/>
              <a:gd name="connsiteX7" fmla="*/ 11874181 w 11874181"/>
              <a:gd name="connsiteY7" fmla="*/ 13716000 h 13716000"/>
              <a:gd name="connsiteX8" fmla="*/ 2644748 w 11874181"/>
              <a:gd name="connsiteY8" fmla="*/ 13716000 h 13716000"/>
              <a:gd name="connsiteX9" fmla="*/ 2320115 w 11874181"/>
              <a:gd name="connsiteY9" fmla="*/ 13272267 h 13716000"/>
              <a:gd name="connsiteX10" fmla="*/ 426773 w 11874181"/>
              <a:gd name="connsiteY10" fmla="*/ 9444510 h 13716000"/>
              <a:gd name="connsiteX11" fmla="*/ 466954 w 11874181"/>
              <a:gd name="connsiteY11" fmla="*/ 13989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4181" h="13716000">
                <a:moveTo>
                  <a:pt x="491067" y="0"/>
                </a:moveTo>
                <a:lnTo>
                  <a:pt x="9475131" y="0"/>
                </a:lnTo>
                <a:lnTo>
                  <a:pt x="9615441" y="228633"/>
                </a:lnTo>
                <a:cubicBezTo>
                  <a:pt x="9851859" y="627701"/>
                  <a:pt x="10056587" y="1016788"/>
                  <a:pt x="10217325" y="1377449"/>
                </a:cubicBezTo>
                <a:cubicBezTo>
                  <a:pt x="11074599" y="3300972"/>
                  <a:pt x="9941673" y="5706954"/>
                  <a:pt x="10900897" y="7520508"/>
                </a:cubicBezTo>
                <a:cubicBezTo>
                  <a:pt x="11080751" y="7860550"/>
                  <a:pt x="11393181" y="8182806"/>
                  <a:pt x="11778075" y="8492650"/>
                </a:cubicBezTo>
                <a:lnTo>
                  <a:pt x="11874181" y="8567280"/>
                </a:lnTo>
                <a:lnTo>
                  <a:pt x="11874181" y="13716000"/>
                </a:lnTo>
                <a:lnTo>
                  <a:pt x="2644748" y="13716000"/>
                </a:lnTo>
                <a:lnTo>
                  <a:pt x="2320115" y="13272267"/>
                </a:lnTo>
                <a:cubicBezTo>
                  <a:pt x="1478262" y="12062054"/>
                  <a:pt x="798060" y="10716252"/>
                  <a:pt x="426773" y="9444510"/>
                </a:cubicBezTo>
                <a:cubicBezTo>
                  <a:pt x="-254229" y="7118453"/>
                  <a:pt x="-29006" y="3132936"/>
                  <a:pt x="466954" y="139890"/>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b="0" i="0" dirty="0">
                <a:latin typeface="Heebo Light" pitchFamily="2" charset="-79"/>
                <a:ea typeface="+mn-ea"/>
                <a:cs typeface="Heebo Light" pitchFamily="2" charset="-79"/>
              </a:defRPr>
            </a:lvl1pPr>
          </a:lstStyle>
          <a:p>
            <a:pPr marL="0" lvl="0" indent="0" algn="ctr">
              <a:buNone/>
            </a:pPr>
            <a:endParaRPr lang="en-US" dirty="0"/>
          </a:p>
        </p:txBody>
      </p:sp>
    </p:spTree>
    <p:extLst>
      <p:ext uri="{BB962C8B-B14F-4D97-AF65-F5344CB8AC3E}">
        <p14:creationId xmlns:p14="http://schemas.microsoft.com/office/powerpoint/2010/main" val="1759747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e Proble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DF19DB9-F387-584A-B0AD-EF976BAD088C}"/>
              </a:ext>
            </a:extLst>
          </p:cNvPr>
          <p:cNvSpPr>
            <a:spLocks noGrp="1"/>
          </p:cNvSpPr>
          <p:nvPr>
            <p:ph type="pic" sz="quarter" idx="10"/>
          </p:nvPr>
        </p:nvSpPr>
        <p:spPr>
          <a:xfrm>
            <a:off x="0" y="0"/>
            <a:ext cx="11921809" cy="13716001"/>
          </a:xfrm>
          <a:custGeom>
            <a:avLst/>
            <a:gdLst>
              <a:gd name="connsiteX0" fmla="*/ 0 w 11423496"/>
              <a:gd name="connsiteY0" fmla="*/ 0 h 13142694"/>
              <a:gd name="connsiteX1" fmla="*/ 54353 w 11423496"/>
              <a:gd name="connsiteY1" fmla="*/ 17215 h 13142694"/>
              <a:gd name="connsiteX2" fmla="*/ 5645186 w 11423496"/>
              <a:gd name="connsiteY2" fmla="*/ 3184047 h 13142694"/>
              <a:gd name="connsiteX3" fmla="*/ 11370912 w 11423496"/>
              <a:gd name="connsiteY3" fmla="*/ 12997667 h 13142694"/>
              <a:gd name="connsiteX4" fmla="*/ 11423496 w 11423496"/>
              <a:gd name="connsiteY4" fmla="*/ 13142694 h 13142694"/>
              <a:gd name="connsiteX5" fmla="*/ 0 w 11423496"/>
              <a:gd name="connsiteY5" fmla="*/ 13142694 h 1314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3496" h="13142694">
                <a:moveTo>
                  <a:pt x="0" y="0"/>
                </a:moveTo>
                <a:lnTo>
                  <a:pt x="54353" y="17215"/>
                </a:lnTo>
                <a:cubicBezTo>
                  <a:pt x="2105609" y="695857"/>
                  <a:pt x="4177945" y="1842752"/>
                  <a:pt x="5645186" y="3184047"/>
                </a:cubicBezTo>
                <a:cubicBezTo>
                  <a:pt x="7842882" y="5190054"/>
                  <a:pt x="10157819" y="9725671"/>
                  <a:pt x="11370912" y="12997667"/>
                </a:cubicBezTo>
                <a:lnTo>
                  <a:pt x="11423496" y="13142694"/>
                </a:lnTo>
                <a:lnTo>
                  <a:pt x="0" y="13142694"/>
                </a:ln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b="0" i="0" dirty="0">
                <a:solidFill>
                  <a:schemeClr val="lt1"/>
                </a:solidFill>
                <a:latin typeface="Heebo Light" pitchFamily="2" charset="-79"/>
                <a:ea typeface="+mn-ea"/>
                <a:cs typeface="Heebo Light" pitchFamily="2" charset="-79"/>
              </a:defRPr>
            </a:lvl1pPr>
          </a:lstStyle>
          <a:p>
            <a:pPr marL="0" lvl="0" indent="0" algn="ctr">
              <a:buNone/>
            </a:pPr>
            <a:endParaRPr lang="en-US" dirty="0"/>
          </a:p>
        </p:txBody>
      </p:sp>
    </p:spTree>
    <p:extLst>
      <p:ext uri="{BB962C8B-B14F-4D97-AF65-F5344CB8AC3E}">
        <p14:creationId xmlns:p14="http://schemas.microsoft.com/office/powerpoint/2010/main" val="793066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4F89ED-1871-4F43-A45A-8B0D5D5325AA}"/>
              </a:ext>
            </a:extLst>
          </p:cNvPr>
          <p:cNvSpPr/>
          <p:nvPr userDrawn="1"/>
        </p:nvSpPr>
        <p:spPr>
          <a:xfrm>
            <a:off x="22128480" y="548640"/>
            <a:ext cx="2249170" cy="8168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ebo Light" pitchFamily="2" charset="-79"/>
            </a:endParaRPr>
          </a:p>
        </p:txBody>
      </p:sp>
      <p:sp>
        <p:nvSpPr>
          <p:cNvPr id="7" name="Picture Placeholder 6">
            <a:extLst>
              <a:ext uri="{FF2B5EF4-FFF2-40B4-BE49-F238E27FC236}">
                <a16:creationId xmlns:a16="http://schemas.microsoft.com/office/drawing/2014/main" id="{1F723AAC-099E-6A42-A334-536B33C3577A}"/>
              </a:ext>
            </a:extLst>
          </p:cNvPr>
          <p:cNvSpPr>
            <a:spLocks noGrp="1"/>
          </p:cNvSpPr>
          <p:nvPr>
            <p:ph type="pic" sz="quarter" idx="10"/>
          </p:nvPr>
        </p:nvSpPr>
        <p:spPr>
          <a:xfrm>
            <a:off x="12547263" y="0"/>
            <a:ext cx="11830387" cy="13716000"/>
          </a:xfrm>
          <a:custGeom>
            <a:avLst/>
            <a:gdLst>
              <a:gd name="connsiteX0" fmla="*/ 5321959 w 11830387"/>
              <a:gd name="connsiteY0" fmla="*/ 0 h 13716000"/>
              <a:gd name="connsiteX1" fmla="*/ 10134157 w 11830387"/>
              <a:gd name="connsiteY1" fmla="*/ 0 h 13716000"/>
              <a:gd name="connsiteX2" fmla="*/ 10396559 w 11830387"/>
              <a:gd name="connsiteY2" fmla="*/ 168359 h 13716000"/>
              <a:gd name="connsiteX3" fmla="*/ 11531157 w 11830387"/>
              <a:gd name="connsiteY3" fmla="*/ 966381 h 13716000"/>
              <a:gd name="connsiteX4" fmla="*/ 11830387 w 11830387"/>
              <a:gd name="connsiteY4" fmla="*/ 1194224 h 13716000"/>
              <a:gd name="connsiteX5" fmla="*/ 11830387 w 11830387"/>
              <a:gd name="connsiteY5" fmla="*/ 12598508 h 13716000"/>
              <a:gd name="connsiteX6" fmla="*/ 11324779 w 11830387"/>
              <a:gd name="connsiteY6" fmla="*/ 12858531 h 13716000"/>
              <a:gd name="connsiteX7" fmla="*/ 9710297 w 11830387"/>
              <a:gd name="connsiteY7" fmla="*/ 13633335 h 13716000"/>
              <a:gd name="connsiteX8" fmla="*/ 9526255 w 11830387"/>
              <a:gd name="connsiteY8" fmla="*/ 13716000 h 13716000"/>
              <a:gd name="connsiteX9" fmla="*/ 459933 w 11830387"/>
              <a:gd name="connsiteY9" fmla="*/ 13716000 h 13716000"/>
              <a:gd name="connsiteX10" fmla="*/ 340193 w 11830387"/>
              <a:gd name="connsiteY10" fmla="*/ 13368195 h 13716000"/>
              <a:gd name="connsiteX11" fmla="*/ 27245 w 11830387"/>
              <a:gd name="connsiteY11" fmla="*/ 11832518 h 13716000"/>
              <a:gd name="connsiteX12" fmla="*/ 2521906 w 11830387"/>
              <a:gd name="connsiteY12" fmla="*/ 3780150 h 13716000"/>
              <a:gd name="connsiteX13" fmla="*/ 5174185 w 11830387"/>
              <a:gd name="connsiteY13" fmla="*/ 141147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30387" h="13716000">
                <a:moveTo>
                  <a:pt x="5321959" y="0"/>
                </a:moveTo>
                <a:lnTo>
                  <a:pt x="10134157" y="0"/>
                </a:lnTo>
                <a:lnTo>
                  <a:pt x="10396559" y="168359"/>
                </a:lnTo>
                <a:cubicBezTo>
                  <a:pt x="10761005" y="408017"/>
                  <a:pt x="11142653" y="676204"/>
                  <a:pt x="11531157" y="966381"/>
                </a:cubicBezTo>
                <a:lnTo>
                  <a:pt x="11830387" y="1194224"/>
                </a:lnTo>
                <a:lnTo>
                  <a:pt x="11830387" y="12598508"/>
                </a:lnTo>
                <a:lnTo>
                  <a:pt x="11324779" y="12858531"/>
                </a:lnTo>
                <a:cubicBezTo>
                  <a:pt x="10791681" y="13127768"/>
                  <a:pt x="10249231" y="13387339"/>
                  <a:pt x="9710297" y="13633335"/>
                </a:cubicBezTo>
                <a:lnTo>
                  <a:pt x="9526255" y="13716000"/>
                </a:lnTo>
                <a:lnTo>
                  <a:pt x="459933" y="13716000"/>
                </a:lnTo>
                <a:lnTo>
                  <a:pt x="340193" y="13368195"/>
                </a:lnTo>
                <a:cubicBezTo>
                  <a:pt x="183703" y="12861851"/>
                  <a:pt x="86721" y="12331188"/>
                  <a:pt x="27245" y="11832518"/>
                </a:cubicBezTo>
                <a:cubicBezTo>
                  <a:pt x="-210657" y="9837837"/>
                  <a:pt x="1150145" y="5912272"/>
                  <a:pt x="2521906" y="3780150"/>
                </a:cubicBezTo>
                <a:cubicBezTo>
                  <a:pt x="3250654" y="2647459"/>
                  <a:pt x="4138015" y="1166879"/>
                  <a:pt x="5174185" y="141147"/>
                </a:cubicBezTo>
                <a:close/>
              </a:path>
            </a:pathLst>
          </a:custGeom>
          <a:solidFill>
            <a:schemeClr val="bg1">
              <a:lumMod val="95000"/>
            </a:schemeClr>
          </a:solidFill>
          <a:ln>
            <a:noFill/>
          </a:ln>
          <a:effectLst/>
        </p:spPr>
        <p:txBody>
          <a:bodyPr wrap="square" anchor="ctr">
            <a:noAutofit/>
          </a:bodyPr>
          <a:lstStyle>
            <a:lvl1pPr marL="0" indent="0" algn="ctr">
              <a:buFontTx/>
              <a:buNone/>
              <a:defRPr sz="2400" b="0" i="0">
                <a:latin typeface="Heebo Light" pitchFamily="2" charset="-79"/>
              </a:defRPr>
            </a:lvl1pPr>
          </a:lstStyle>
          <a:p>
            <a:endParaRPr lang="en-US" dirty="0"/>
          </a:p>
        </p:txBody>
      </p:sp>
    </p:spTree>
    <p:extLst>
      <p:ext uri="{BB962C8B-B14F-4D97-AF65-F5344CB8AC3E}">
        <p14:creationId xmlns:p14="http://schemas.microsoft.com/office/powerpoint/2010/main" val="25047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cent Trends">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E71A846-9B6C-2A4B-86D7-034603431559}"/>
              </a:ext>
            </a:extLst>
          </p:cNvPr>
          <p:cNvSpPr>
            <a:spLocks noGrp="1"/>
          </p:cNvSpPr>
          <p:nvPr>
            <p:ph type="pic" sz="quarter" idx="10"/>
          </p:nvPr>
        </p:nvSpPr>
        <p:spPr>
          <a:xfrm>
            <a:off x="1759473" y="3401179"/>
            <a:ext cx="7187967" cy="6634416"/>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None/>
              <a:defRPr lang="en-US" sz="2400" b="0" i="0" dirty="0">
                <a:solidFill>
                  <a:schemeClr val="tx1"/>
                </a:solidFill>
                <a:latin typeface="Heebo Light" pitchFamily="2" charset="-79"/>
                <a:ea typeface="+mn-ea"/>
                <a:cs typeface="Heebo Light" pitchFamily="2" charset="-79"/>
              </a:defRPr>
            </a:lvl1pPr>
          </a:lstStyle>
          <a:p>
            <a:pPr marL="0" lvl="0" algn="ctr"/>
            <a:endParaRPr lang="en-US" dirty="0"/>
          </a:p>
        </p:txBody>
      </p:sp>
      <p:sp>
        <p:nvSpPr>
          <p:cNvPr id="13" name="Picture Placeholder 12">
            <a:extLst>
              <a:ext uri="{FF2B5EF4-FFF2-40B4-BE49-F238E27FC236}">
                <a16:creationId xmlns:a16="http://schemas.microsoft.com/office/drawing/2014/main" id="{C3F2E696-B889-854F-8EE6-DE468F29EF25}"/>
              </a:ext>
            </a:extLst>
          </p:cNvPr>
          <p:cNvSpPr>
            <a:spLocks noGrp="1"/>
          </p:cNvSpPr>
          <p:nvPr>
            <p:ph type="pic" sz="quarter" idx="11"/>
          </p:nvPr>
        </p:nvSpPr>
        <p:spPr>
          <a:xfrm>
            <a:off x="7989333" y="4820894"/>
            <a:ext cx="7187967" cy="6634417"/>
          </a:xfrm>
          <a:custGeom>
            <a:avLst/>
            <a:gdLst>
              <a:gd name="connsiteX0" fmla="*/ 4469338 w 7187967"/>
              <a:gd name="connsiteY0" fmla="*/ 2409 h 6634417"/>
              <a:gd name="connsiteX1" fmla="*/ 5574248 w 7187967"/>
              <a:gd name="connsiteY1" fmla="*/ 507230 h 6634417"/>
              <a:gd name="connsiteX2" fmla="*/ 6909542 w 7187967"/>
              <a:gd name="connsiteY2" fmla="*/ 6013726 h 6634417"/>
              <a:gd name="connsiteX3" fmla="*/ 233075 w 7187967"/>
              <a:gd name="connsiteY3" fmla="*/ 5950141 h 6634417"/>
              <a:gd name="connsiteX4" fmla="*/ 2331393 w 7187967"/>
              <a:gd name="connsiteY4" fmla="*/ 1054064 h 6634417"/>
              <a:gd name="connsiteX5" fmla="*/ 4469338 w 7187967"/>
              <a:gd name="connsiteY5" fmla="*/ 2409 h 663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7">
                <a:moveTo>
                  <a:pt x="4469338" y="2409"/>
                </a:moveTo>
                <a:cubicBezTo>
                  <a:pt x="4892634" y="-22483"/>
                  <a:pt x="5240425" y="145588"/>
                  <a:pt x="5574248" y="507230"/>
                </a:cubicBezTo>
                <a:cubicBezTo>
                  <a:pt x="6337273" y="1333840"/>
                  <a:pt x="7799738" y="5106574"/>
                  <a:pt x="6909542" y="6013726"/>
                </a:cubicBezTo>
                <a:cubicBezTo>
                  <a:pt x="6019346" y="6920878"/>
                  <a:pt x="996100" y="6776751"/>
                  <a:pt x="233075" y="5950141"/>
                </a:cubicBezTo>
                <a:cubicBezTo>
                  <a:pt x="-529950" y="5123531"/>
                  <a:pt x="687560" y="2242809"/>
                  <a:pt x="2331393" y="1054064"/>
                </a:cubicBezTo>
                <a:cubicBezTo>
                  <a:pt x="3256049" y="385396"/>
                  <a:pt x="3925101" y="34413"/>
                  <a:pt x="4469338" y="2409"/>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b="0" i="0" dirty="0">
                <a:solidFill>
                  <a:schemeClr val="tx1"/>
                </a:solidFill>
                <a:latin typeface="Heebo Light" pitchFamily="2" charset="-79"/>
                <a:ea typeface="+mn-ea"/>
                <a:cs typeface="Heebo Light" pitchFamily="2" charset="-79"/>
              </a:defRPr>
            </a:lvl1pPr>
          </a:lstStyle>
          <a:p>
            <a:pPr marL="0" lvl="0" indent="0" algn="ctr">
              <a:buNone/>
            </a:pPr>
            <a:endParaRPr lang="en-US" dirty="0"/>
          </a:p>
        </p:txBody>
      </p:sp>
      <p:sp>
        <p:nvSpPr>
          <p:cNvPr id="14" name="Picture Placeholder 13">
            <a:extLst>
              <a:ext uri="{FF2B5EF4-FFF2-40B4-BE49-F238E27FC236}">
                <a16:creationId xmlns:a16="http://schemas.microsoft.com/office/drawing/2014/main" id="{613E2165-4783-1A40-A052-B4441A29301A}"/>
              </a:ext>
            </a:extLst>
          </p:cNvPr>
          <p:cNvSpPr>
            <a:spLocks noGrp="1"/>
          </p:cNvSpPr>
          <p:nvPr>
            <p:ph type="pic" sz="quarter" idx="12"/>
          </p:nvPr>
        </p:nvSpPr>
        <p:spPr>
          <a:xfrm>
            <a:off x="15430210" y="3401179"/>
            <a:ext cx="7187967" cy="6634416"/>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b="0" i="0" dirty="0">
                <a:solidFill>
                  <a:schemeClr val="tx1"/>
                </a:solidFill>
                <a:latin typeface="Heebo Light" pitchFamily="2" charset="-79"/>
                <a:ea typeface="+mn-ea"/>
                <a:cs typeface="Heebo Light" pitchFamily="2" charset="-79"/>
              </a:defRPr>
            </a:lvl1pPr>
          </a:lstStyle>
          <a:p>
            <a:pPr marL="0" lvl="0" indent="0" algn="ctr">
              <a:buNone/>
            </a:pPr>
            <a:endParaRPr lang="en-US" dirty="0"/>
          </a:p>
        </p:txBody>
      </p:sp>
    </p:spTree>
    <p:extLst>
      <p:ext uri="{BB962C8B-B14F-4D97-AF65-F5344CB8AC3E}">
        <p14:creationId xmlns:p14="http://schemas.microsoft.com/office/powerpoint/2010/main" val="4145494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duc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085EF63-1810-E142-8EBD-74F265874629}"/>
              </a:ext>
            </a:extLst>
          </p:cNvPr>
          <p:cNvSpPr>
            <a:spLocks noGrp="1"/>
          </p:cNvSpPr>
          <p:nvPr>
            <p:ph type="pic" sz="quarter" idx="11"/>
          </p:nvPr>
        </p:nvSpPr>
        <p:spPr>
          <a:xfrm>
            <a:off x="11390243" y="1566233"/>
            <a:ext cx="11466582" cy="10583533"/>
          </a:xfrm>
          <a:custGeom>
            <a:avLst/>
            <a:gdLst>
              <a:gd name="connsiteX0" fmla="*/ 4469338 w 7187967"/>
              <a:gd name="connsiteY0" fmla="*/ 2409 h 6634417"/>
              <a:gd name="connsiteX1" fmla="*/ 5574248 w 7187967"/>
              <a:gd name="connsiteY1" fmla="*/ 507230 h 6634417"/>
              <a:gd name="connsiteX2" fmla="*/ 6909542 w 7187967"/>
              <a:gd name="connsiteY2" fmla="*/ 6013726 h 6634417"/>
              <a:gd name="connsiteX3" fmla="*/ 233075 w 7187967"/>
              <a:gd name="connsiteY3" fmla="*/ 5950141 h 6634417"/>
              <a:gd name="connsiteX4" fmla="*/ 2331393 w 7187967"/>
              <a:gd name="connsiteY4" fmla="*/ 1054064 h 6634417"/>
              <a:gd name="connsiteX5" fmla="*/ 4469338 w 7187967"/>
              <a:gd name="connsiteY5" fmla="*/ 2409 h 663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7">
                <a:moveTo>
                  <a:pt x="4469338" y="2409"/>
                </a:moveTo>
                <a:cubicBezTo>
                  <a:pt x="4892634" y="-22483"/>
                  <a:pt x="5240425" y="145588"/>
                  <a:pt x="5574248" y="507230"/>
                </a:cubicBezTo>
                <a:cubicBezTo>
                  <a:pt x="6337273" y="1333840"/>
                  <a:pt x="7799738" y="5106574"/>
                  <a:pt x="6909542" y="6013726"/>
                </a:cubicBezTo>
                <a:cubicBezTo>
                  <a:pt x="6019346" y="6920878"/>
                  <a:pt x="996100" y="6776751"/>
                  <a:pt x="233075" y="5950141"/>
                </a:cubicBezTo>
                <a:cubicBezTo>
                  <a:pt x="-529950" y="5123531"/>
                  <a:pt x="687560" y="2242809"/>
                  <a:pt x="2331393" y="1054064"/>
                </a:cubicBezTo>
                <a:cubicBezTo>
                  <a:pt x="3256049" y="385396"/>
                  <a:pt x="3925101" y="34413"/>
                  <a:pt x="4469338" y="2409"/>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dirty="0">
                <a:solidFill>
                  <a:schemeClr val="tx1"/>
                </a:solidFill>
                <a:latin typeface="Heebo Light" pitchFamily="2" charset="-79"/>
                <a:cs typeface="Heebo Light" pitchFamily="2" charset="-79"/>
              </a:defRPr>
            </a:lvl1pPr>
          </a:lstStyle>
          <a:p>
            <a:pPr marL="0" lvl="0" indent="0" algn="ctr">
              <a:buNone/>
            </a:pPr>
            <a:endParaRPr lang="en-US" dirty="0"/>
          </a:p>
        </p:txBody>
      </p:sp>
    </p:spTree>
    <p:extLst>
      <p:ext uri="{BB962C8B-B14F-4D97-AF65-F5344CB8AC3E}">
        <p14:creationId xmlns:p14="http://schemas.microsoft.com/office/powerpoint/2010/main" val="2537040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Produc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3BDD6DE-B517-C54A-97A5-C707228D1FD3}"/>
              </a:ext>
            </a:extLst>
          </p:cNvPr>
          <p:cNvSpPr>
            <a:spLocks noGrp="1"/>
          </p:cNvSpPr>
          <p:nvPr>
            <p:ph type="pic" sz="quarter" idx="10"/>
          </p:nvPr>
        </p:nvSpPr>
        <p:spPr>
          <a:xfrm>
            <a:off x="2282824" y="4094960"/>
            <a:ext cx="4332847" cy="3999171"/>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381000" dist="190500" dir="5400000" algn="tl" rotWithShape="0">
              <a:schemeClr val="accent2">
                <a:alpha val="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2400" b="0" i="0" dirty="0">
                <a:solidFill>
                  <a:schemeClr val="tx1"/>
                </a:solidFill>
                <a:latin typeface="Heebo Light" pitchFamily="2" charset="-79"/>
                <a:ea typeface="+mn-ea"/>
                <a:cs typeface="Heebo Light" pitchFamily="2" charset="-79"/>
              </a:defRPr>
            </a:lvl1pPr>
          </a:lstStyle>
          <a:p>
            <a:pPr marL="0" lvl="0" algn="ctr"/>
            <a:endParaRPr lang="en-US" dirty="0"/>
          </a:p>
        </p:txBody>
      </p:sp>
      <p:sp>
        <p:nvSpPr>
          <p:cNvPr id="13" name="Picture Placeholder 12">
            <a:extLst>
              <a:ext uri="{FF2B5EF4-FFF2-40B4-BE49-F238E27FC236}">
                <a16:creationId xmlns:a16="http://schemas.microsoft.com/office/drawing/2014/main" id="{BD7375B7-BFFC-1A45-A824-0BE667A5E84E}"/>
              </a:ext>
            </a:extLst>
          </p:cNvPr>
          <p:cNvSpPr>
            <a:spLocks noGrp="1"/>
          </p:cNvSpPr>
          <p:nvPr>
            <p:ph type="pic" sz="quarter" idx="11"/>
          </p:nvPr>
        </p:nvSpPr>
        <p:spPr>
          <a:xfrm>
            <a:off x="8462500" y="4094960"/>
            <a:ext cx="4332847" cy="3999171"/>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381000" dist="190500" dir="5400000" algn="tl" rotWithShape="0">
              <a:schemeClr val="accent2">
                <a:alpha val="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2400" b="0" i="0" dirty="0">
                <a:solidFill>
                  <a:schemeClr val="tx1"/>
                </a:solidFill>
                <a:latin typeface="Heebo Light" pitchFamily="2" charset="-79"/>
                <a:ea typeface="+mn-ea"/>
                <a:cs typeface="Heebo Light" pitchFamily="2" charset="-79"/>
              </a:defRPr>
            </a:lvl1pPr>
          </a:lstStyle>
          <a:p>
            <a:pPr marL="0" lvl="0" algn="ctr"/>
            <a:endParaRPr lang="en-US" dirty="0"/>
          </a:p>
        </p:txBody>
      </p:sp>
      <p:sp>
        <p:nvSpPr>
          <p:cNvPr id="14" name="Picture Placeholder 13">
            <a:extLst>
              <a:ext uri="{FF2B5EF4-FFF2-40B4-BE49-F238E27FC236}">
                <a16:creationId xmlns:a16="http://schemas.microsoft.com/office/drawing/2014/main" id="{5320EFBB-BDC0-8D4B-B7CE-3660D505CFEE}"/>
              </a:ext>
            </a:extLst>
          </p:cNvPr>
          <p:cNvSpPr>
            <a:spLocks noGrp="1"/>
          </p:cNvSpPr>
          <p:nvPr>
            <p:ph type="pic" sz="quarter" idx="12"/>
          </p:nvPr>
        </p:nvSpPr>
        <p:spPr>
          <a:xfrm>
            <a:off x="14642176" y="4094960"/>
            <a:ext cx="4332847" cy="3999171"/>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381000" dist="190500" dir="5400000" algn="tl" rotWithShape="0">
              <a:schemeClr val="accent2">
                <a:alpha val="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2400" b="0" i="0" dirty="0">
                <a:solidFill>
                  <a:schemeClr val="tx1"/>
                </a:solidFill>
                <a:latin typeface="Heebo Light" pitchFamily="2" charset="-79"/>
                <a:ea typeface="+mn-ea"/>
                <a:cs typeface="Heebo Light" pitchFamily="2" charset="-79"/>
              </a:defRPr>
            </a:lvl1pPr>
          </a:lstStyle>
          <a:p>
            <a:pPr marL="0" lvl="0" algn="ctr"/>
            <a:endParaRPr lang="en-US" dirty="0"/>
          </a:p>
        </p:txBody>
      </p:sp>
      <p:sp>
        <p:nvSpPr>
          <p:cNvPr id="16" name="Picture Placeholder 15">
            <a:extLst>
              <a:ext uri="{FF2B5EF4-FFF2-40B4-BE49-F238E27FC236}">
                <a16:creationId xmlns:a16="http://schemas.microsoft.com/office/drawing/2014/main" id="{FB8A1EA7-5253-4449-B6D1-7FD6EF306928}"/>
              </a:ext>
            </a:extLst>
          </p:cNvPr>
          <p:cNvSpPr>
            <a:spLocks noGrp="1"/>
          </p:cNvSpPr>
          <p:nvPr>
            <p:ph type="pic" sz="quarter" idx="14"/>
          </p:nvPr>
        </p:nvSpPr>
        <p:spPr>
          <a:xfrm>
            <a:off x="5372662" y="8717760"/>
            <a:ext cx="4332847" cy="3999171"/>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381000" dist="190500" dir="5400000" algn="tl" rotWithShape="0">
              <a:schemeClr val="accent2">
                <a:alpha val="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2400" b="0" i="0" dirty="0">
                <a:solidFill>
                  <a:schemeClr val="tx1"/>
                </a:solidFill>
                <a:latin typeface="Heebo Light" pitchFamily="2" charset="-79"/>
                <a:ea typeface="+mn-ea"/>
                <a:cs typeface="Heebo Light" pitchFamily="2" charset="-79"/>
              </a:defRPr>
            </a:lvl1pPr>
          </a:lstStyle>
          <a:p>
            <a:pPr marL="0" lvl="0" algn="ctr"/>
            <a:endParaRPr lang="en-US" dirty="0"/>
          </a:p>
        </p:txBody>
      </p:sp>
      <p:sp>
        <p:nvSpPr>
          <p:cNvPr id="17" name="Picture Placeholder 16">
            <a:extLst>
              <a:ext uri="{FF2B5EF4-FFF2-40B4-BE49-F238E27FC236}">
                <a16:creationId xmlns:a16="http://schemas.microsoft.com/office/drawing/2014/main" id="{0BC7DE2A-2D49-034D-8776-20CCD69FD77F}"/>
              </a:ext>
            </a:extLst>
          </p:cNvPr>
          <p:cNvSpPr>
            <a:spLocks noGrp="1"/>
          </p:cNvSpPr>
          <p:nvPr>
            <p:ph type="pic" sz="quarter" idx="15"/>
          </p:nvPr>
        </p:nvSpPr>
        <p:spPr>
          <a:xfrm>
            <a:off x="11552338" y="8717760"/>
            <a:ext cx="4332847" cy="3999171"/>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381000" dist="190500" dir="5400000" algn="tl" rotWithShape="0">
              <a:schemeClr val="accent2">
                <a:alpha val="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2400" b="0" i="0" dirty="0">
                <a:solidFill>
                  <a:schemeClr val="tx1"/>
                </a:solidFill>
                <a:latin typeface="Heebo Light" pitchFamily="2" charset="-79"/>
                <a:ea typeface="+mn-ea"/>
                <a:cs typeface="Heebo Light" pitchFamily="2" charset="-79"/>
              </a:defRPr>
            </a:lvl1pPr>
          </a:lstStyle>
          <a:p>
            <a:pPr marL="0" lvl="0" algn="ctr"/>
            <a:endParaRPr lang="en-US" dirty="0"/>
          </a:p>
        </p:txBody>
      </p:sp>
      <p:sp>
        <p:nvSpPr>
          <p:cNvPr id="18" name="Picture Placeholder 17">
            <a:extLst>
              <a:ext uri="{FF2B5EF4-FFF2-40B4-BE49-F238E27FC236}">
                <a16:creationId xmlns:a16="http://schemas.microsoft.com/office/drawing/2014/main" id="{04597BED-1008-6741-BF6C-B6603C1665C9}"/>
              </a:ext>
            </a:extLst>
          </p:cNvPr>
          <p:cNvSpPr>
            <a:spLocks noGrp="1"/>
          </p:cNvSpPr>
          <p:nvPr>
            <p:ph type="pic" sz="quarter" idx="16"/>
          </p:nvPr>
        </p:nvSpPr>
        <p:spPr>
          <a:xfrm>
            <a:off x="17732016" y="8717760"/>
            <a:ext cx="4332847" cy="3999171"/>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381000" dist="190500" dir="5400000" algn="tl" rotWithShape="0">
              <a:schemeClr val="accent2">
                <a:alpha val="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lgn="ctr">
              <a:buNone/>
              <a:defRPr lang="en-US" sz="2400" b="0" i="0" dirty="0">
                <a:solidFill>
                  <a:schemeClr val="tx1"/>
                </a:solidFill>
                <a:latin typeface="Heebo Light" pitchFamily="2" charset="-79"/>
                <a:ea typeface="+mn-ea"/>
                <a:cs typeface="Heebo Light" pitchFamily="2" charset="-79"/>
              </a:defRPr>
            </a:lvl1pPr>
          </a:lstStyle>
          <a:p>
            <a:pPr marL="0" lvl="0" algn="ctr"/>
            <a:endParaRPr lang="en-US" dirty="0"/>
          </a:p>
        </p:txBody>
      </p:sp>
    </p:spTree>
    <p:extLst>
      <p:ext uri="{BB962C8B-B14F-4D97-AF65-F5344CB8AC3E}">
        <p14:creationId xmlns:p14="http://schemas.microsoft.com/office/powerpoint/2010/main" val="2277971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stimonials">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C9212194-2A5B-F94A-A46E-F60A7F561F9D}"/>
              </a:ext>
            </a:extLst>
          </p:cNvPr>
          <p:cNvSpPr>
            <a:spLocks noGrp="1"/>
          </p:cNvSpPr>
          <p:nvPr>
            <p:ph type="pic" sz="quarter" idx="10"/>
          </p:nvPr>
        </p:nvSpPr>
        <p:spPr>
          <a:xfrm>
            <a:off x="4485297" y="3836542"/>
            <a:ext cx="1812098" cy="1672547"/>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dirty="0">
                <a:solidFill>
                  <a:schemeClr val="tx1"/>
                </a:solidFill>
                <a:latin typeface="Heebo Light" pitchFamily="2" charset="-79"/>
                <a:cs typeface="Heebo Light" pitchFamily="2" charset="-79"/>
              </a:defRPr>
            </a:lvl1pPr>
          </a:lstStyle>
          <a:p>
            <a:pPr marL="0" lvl="0" indent="0" algn="ctr">
              <a:buNone/>
            </a:pPr>
            <a:endParaRPr lang="en-US" dirty="0"/>
          </a:p>
        </p:txBody>
      </p:sp>
      <p:sp>
        <p:nvSpPr>
          <p:cNvPr id="9" name="Picture Placeholder 12">
            <a:extLst>
              <a:ext uri="{FF2B5EF4-FFF2-40B4-BE49-F238E27FC236}">
                <a16:creationId xmlns:a16="http://schemas.microsoft.com/office/drawing/2014/main" id="{ACCE30A4-C48E-174B-88FF-0FBDA34DC053}"/>
              </a:ext>
            </a:extLst>
          </p:cNvPr>
          <p:cNvSpPr>
            <a:spLocks noGrp="1"/>
          </p:cNvSpPr>
          <p:nvPr>
            <p:ph type="pic" sz="quarter" idx="13"/>
          </p:nvPr>
        </p:nvSpPr>
        <p:spPr>
          <a:xfrm>
            <a:off x="11278295" y="7224729"/>
            <a:ext cx="1812099" cy="1672548"/>
          </a:xfrm>
          <a:custGeom>
            <a:avLst/>
            <a:gdLst>
              <a:gd name="connsiteX0" fmla="*/ 4469338 w 7187967"/>
              <a:gd name="connsiteY0" fmla="*/ 2409 h 6634417"/>
              <a:gd name="connsiteX1" fmla="*/ 5574248 w 7187967"/>
              <a:gd name="connsiteY1" fmla="*/ 507230 h 6634417"/>
              <a:gd name="connsiteX2" fmla="*/ 6909542 w 7187967"/>
              <a:gd name="connsiteY2" fmla="*/ 6013726 h 6634417"/>
              <a:gd name="connsiteX3" fmla="*/ 233075 w 7187967"/>
              <a:gd name="connsiteY3" fmla="*/ 5950141 h 6634417"/>
              <a:gd name="connsiteX4" fmla="*/ 2331393 w 7187967"/>
              <a:gd name="connsiteY4" fmla="*/ 1054064 h 6634417"/>
              <a:gd name="connsiteX5" fmla="*/ 4469338 w 7187967"/>
              <a:gd name="connsiteY5" fmla="*/ 2409 h 663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7">
                <a:moveTo>
                  <a:pt x="4469338" y="2409"/>
                </a:moveTo>
                <a:cubicBezTo>
                  <a:pt x="4892634" y="-22483"/>
                  <a:pt x="5240425" y="145588"/>
                  <a:pt x="5574248" y="507230"/>
                </a:cubicBezTo>
                <a:cubicBezTo>
                  <a:pt x="6337273" y="1333840"/>
                  <a:pt x="7799738" y="5106574"/>
                  <a:pt x="6909542" y="6013726"/>
                </a:cubicBezTo>
                <a:cubicBezTo>
                  <a:pt x="6019346" y="6920878"/>
                  <a:pt x="996100" y="6776751"/>
                  <a:pt x="233075" y="5950141"/>
                </a:cubicBezTo>
                <a:cubicBezTo>
                  <a:pt x="-529950" y="5123531"/>
                  <a:pt x="687560" y="2242809"/>
                  <a:pt x="2331393" y="1054064"/>
                </a:cubicBezTo>
                <a:cubicBezTo>
                  <a:pt x="3256049" y="385396"/>
                  <a:pt x="3925101" y="34413"/>
                  <a:pt x="4469338" y="2409"/>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b="0" i="0" dirty="0">
                <a:solidFill>
                  <a:schemeClr val="tx1"/>
                </a:solidFill>
                <a:latin typeface="Heebo Light" pitchFamily="2" charset="-79"/>
                <a:ea typeface="+mn-ea"/>
                <a:cs typeface="Heebo Light" pitchFamily="2" charset="-79"/>
              </a:defRPr>
            </a:lvl1pPr>
          </a:lstStyle>
          <a:p>
            <a:pPr marL="0" lvl="0" indent="0" algn="ctr">
              <a:buNone/>
            </a:pPr>
            <a:endParaRPr lang="en-US" dirty="0"/>
          </a:p>
        </p:txBody>
      </p:sp>
      <p:sp>
        <p:nvSpPr>
          <p:cNvPr id="18" name="Picture Placeholder 9">
            <a:extLst>
              <a:ext uri="{FF2B5EF4-FFF2-40B4-BE49-F238E27FC236}">
                <a16:creationId xmlns:a16="http://schemas.microsoft.com/office/drawing/2014/main" id="{2572C0FE-1FC3-9E4B-A161-1F207587921D}"/>
              </a:ext>
            </a:extLst>
          </p:cNvPr>
          <p:cNvSpPr>
            <a:spLocks noGrp="1"/>
          </p:cNvSpPr>
          <p:nvPr>
            <p:ph type="pic" sz="quarter" idx="12"/>
          </p:nvPr>
        </p:nvSpPr>
        <p:spPr>
          <a:xfrm>
            <a:off x="18071306" y="3836542"/>
            <a:ext cx="1812098" cy="1672547"/>
          </a:xfrm>
          <a:custGeom>
            <a:avLst/>
            <a:gdLst>
              <a:gd name="connsiteX0" fmla="*/ 3664348 w 7187967"/>
              <a:gd name="connsiteY0" fmla="*/ 2324 h 6634416"/>
              <a:gd name="connsiteX1" fmla="*/ 6954892 w 7187967"/>
              <a:gd name="connsiteY1" fmla="*/ 684277 h 6634416"/>
              <a:gd name="connsiteX2" fmla="*/ 4856574 w 7187967"/>
              <a:gd name="connsiteY2" fmla="*/ 5580354 h 6634416"/>
              <a:gd name="connsiteX3" fmla="*/ 1613719 w 7187967"/>
              <a:gd name="connsiteY3" fmla="*/ 6127188 h 6634416"/>
              <a:gd name="connsiteX4" fmla="*/ 278425 w 7187967"/>
              <a:gd name="connsiteY4" fmla="*/ 620692 h 6634416"/>
              <a:gd name="connsiteX5" fmla="*/ 3664348 w 7187967"/>
              <a:gd name="connsiteY5" fmla="*/ 2324 h 663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7967" h="6634416">
                <a:moveTo>
                  <a:pt x="3664348" y="2324"/>
                </a:moveTo>
                <a:cubicBezTo>
                  <a:pt x="5126812" y="28288"/>
                  <a:pt x="6573380" y="270972"/>
                  <a:pt x="6954892" y="684277"/>
                </a:cubicBezTo>
                <a:cubicBezTo>
                  <a:pt x="7717918" y="1510888"/>
                  <a:pt x="6500408" y="4391610"/>
                  <a:pt x="4856574" y="5580354"/>
                </a:cubicBezTo>
                <a:cubicBezTo>
                  <a:pt x="3212741" y="6769098"/>
                  <a:pt x="2376744" y="6953798"/>
                  <a:pt x="1613719" y="6127188"/>
                </a:cubicBezTo>
                <a:cubicBezTo>
                  <a:pt x="850694" y="5300578"/>
                  <a:pt x="-611770" y="1527844"/>
                  <a:pt x="278425" y="620692"/>
                </a:cubicBezTo>
                <a:cubicBezTo>
                  <a:pt x="723523" y="167117"/>
                  <a:pt x="2201884" y="-23640"/>
                  <a:pt x="3664348" y="2324"/>
                </a:cubicBezTo>
                <a:close/>
              </a:path>
            </a:pathLst>
          </a:custGeom>
          <a:solidFill>
            <a:schemeClr val="bg1">
              <a:lumMod val="95000"/>
            </a:schemeClr>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82843" tIns="91422" rIns="182843" bIns="91422" rtlCol="0" anchor="ctr">
            <a:normAutofit/>
          </a:bodyPr>
          <a:lstStyle>
            <a:lvl1pPr>
              <a:defRPr lang="en-US" sz="2400" dirty="0">
                <a:solidFill>
                  <a:schemeClr val="tx1"/>
                </a:solidFill>
                <a:latin typeface="Heebo Light" pitchFamily="2" charset="-79"/>
                <a:cs typeface="Heebo Light" pitchFamily="2" charset="-79"/>
              </a:defRPr>
            </a:lvl1pPr>
          </a:lstStyle>
          <a:p>
            <a:pPr marL="0" lvl="0" indent="0" algn="ctr">
              <a:buNone/>
            </a:pPr>
            <a:endParaRPr lang="en-US" dirty="0"/>
          </a:p>
        </p:txBody>
      </p:sp>
    </p:spTree>
    <p:extLst>
      <p:ext uri="{BB962C8B-B14F-4D97-AF65-F5344CB8AC3E}">
        <p14:creationId xmlns:p14="http://schemas.microsoft.com/office/powerpoint/2010/main" val="4287409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l="-6000" r="-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9"/>
            <a:ext cx="21025723" cy="2651126"/>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843110A2-299A-A34C-99C9-FA242B146904}"/>
              </a:ext>
            </a:extLst>
          </p:cNvPr>
          <p:cNvSpPr txBox="1"/>
          <p:nvPr userDrawn="1"/>
        </p:nvSpPr>
        <p:spPr>
          <a:xfrm>
            <a:off x="22553857" y="762000"/>
            <a:ext cx="302968" cy="307777"/>
          </a:xfrm>
          <a:prstGeom prst="rect">
            <a:avLst/>
          </a:prstGeom>
          <a:noFill/>
        </p:spPr>
        <p:txBody>
          <a:bodyPr wrap="none" lIns="0" tIns="0" rIns="0" bIns="0" rtlCol="0" anchor="t">
            <a:spAutoFit/>
          </a:bodyPr>
          <a:lstStyle/>
          <a:p>
            <a:pPr algn="r"/>
            <a:fld id="{83943F8E-0921-7343-8D5E-FCF3B44C30FC}" type="slidenum">
              <a:rPr lang="en-US" sz="2000" b="0" i="0" spc="0" smtClean="0">
                <a:solidFill>
                  <a:schemeClr val="tx1"/>
                </a:solidFill>
                <a:latin typeface="Heebo Light" pitchFamily="2" charset="-79"/>
                <a:cs typeface="Heebo Light" pitchFamily="2" charset="-79"/>
              </a:rPr>
              <a:pPr algn="r"/>
              <a:t>‹#›</a:t>
            </a:fld>
            <a:endParaRPr lang="en-US" sz="2800" b="0" i="0" spc="0" dirty="0">
              <a:solidFill>
                <a:schemeClr val="tx1"/>
              </a:solidFill>
              <a:latin typeface="Heebo Light" pitchFamily="2" charset="-79"/>
              <a:cs typeface="Heebo Light" pitchFamily="2" charset="-79"/>
            </a:endParaRPr>
          </a:p>
        </p:txBody>
      </p:sp>
      <p:cxnSp>
        <p:nvCxnSpPr>
          <p:cNvPr id="7" name="Straight Connector 6">
            <a:extLst>
              <a:ext uri="{FF2B5EF4-FFF2-40B4-BE49-F238E27FC236}">
                <a16:creationId xmlns:a16="http://schemas.microsoft.com/office/drawing/2014/main" id="{D5742566-98FD-754C-AA6B-B6E55BAA4B77}"/>
              </a:ext>
            </a:extLst>
          </p:cNvPr>
          <p:cNvCxnSpPr>
            <a:cxnSpLocks/>
          </p:cNvCxnSpPr>
          <p:nvPr userDrawn="1"/>
        </p:nvCxnSpPr>
        <p:spPr>
          <a:xfrm>
            <a:off x="22495825" y="1147267"/>
            <a:ext cx="1881825" cy="0"/>
          </a:xfrm>
          <a:prstGeom prst="line">
            <a:avLst/>
          </a:prstGeom>
          <a:ln w="31750" cap="flat">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4018" r:id="rId1"/>
    <p:sldLayoutId id="2147484021" r:id="rId2"/>
    <p:sldLayoutId id="2147484019" r:id="rId3"/>
    <p:sldLayoutId id="2147484022" r:id="rId4"/>
    <p:sldLayoutId id="2147484023" r:id="rId5"/>
    <p:sldLayoutId id="2147484024" r:id="rId6"/>
    <p:sldLayoutId id="2147484025" r:id="rId7"/>
    <p:sldLayoutId id="2147484026" r:id="rId8"/>
    <p:sldLayoutId id="2147484030" r:id="rId9"/>
    <p:sldLayoutId id="2147484031" r:id="rId10"/>
    <p:sldLayoutId id="2147484032" r:id="rId11"/>
    <p:sldLayoutId id="2147484027" r:id="rId12"/>
    <p:sldLayoutId id="2147484028" r:id="rId13"/>
    <p:sldLayoutId id="2147484029" r:id="rId14"/>
  </p:sldLayoutIdLst>
  <p:hf hdr="0" ftr="0" dt="0"/>
  <p:txStyles>
    <p:titleStyle>
      <a:lvl1pPr algn="ctr" defTabSz="1828434" rtl="0" eaLnBrk="1" latinLnBrk="0" hangingPunct="1">
        <a:lnSpc>
          <a:spcPct val="90000"/>
        </a:lnSpc>
        <a:spcBef>
          <a:spcPct val="0"/>
        </a:spcBef>
        <a:buNone/>
        <a:defRPr lang="en-US" sz="8800" b="0" i="0" kern="1200">
          <a:solidFill>
            <a:schemeClr val="tx2"/>
          </a:solidFill>
          <a:latin typeface="Heebo Medium" pitchFamily="2" charset="-79"/>
          <a:ea typeface="Arimo" panose="020B0604020202020204" pitchFamily="34" charset="0"/>
          <a:cs typeface="Arimo" panose="020B0604020202020204" pitchFamily="34" charset="0"/>
        </a:defRPr>
      </a:lvl1pPr>
    </p:titleStyle>
    <p:bodyStyle>
      <a:lvl1pPr marL="457109" indent="-457109" algn="l" defTabSz="1828434" rtl="0" eaLnBrk="1" latinLnBrk="0" hangingPunct="1">
        <a:lnSpc>
          <a:spcPts val="4200"/>
        </a:lnSpc>
        <a:spcBef>
          <a:spcPts val="2000"/>
        </a:spcBef>
        <a:buFont typeface="Arial" panose="020B0604020202020204" pitchFamily="34" charset="0"/>
        <a:buChar char="•"/>
        <a:defRPr lang="en-US" sz="4000" b="0" i="0" kern="1200" dirty="0" smtClean="0">
          <a:solidFill>
            <a:schemeClr val="tx1"/>
          </a:solidFill>
          <a:effectLst/>
          <a:latin typeface="Heebo Light" pitchFamily="2" charset="-79"/>
          <a:ea typeface="Open Sans Light" panose="020B0306030504020204" pitchFamily="34" charset="0"/>
          <a:cs typeface="Open Sans" charset="0"/>
        </a:defRPr>
      </a:lvl1pPr>
      <a:lvl2pPr marL="1371326" indent="-457109" algn="l" defTabSz="1828434" rtl="0" eaLnBrk="1" latinLnBrk="0" hangingPunct="1">
        <a:lnSpc>
          <a:spcPts val="4200"/>
        </a:lnSpc>
        <a:spcBef>
          <a:spcPts val="1000"/>
        </a:spcBef>
        <a:buFont typeface="Arial" panose="020B0604020202020204" pitchFamily="34" charset="0"/>
        <a:buChar char="•"/>
        <a:defRPr lang="en-US" sz="3200" b="0" i="0" kern="1200" dirty="0" smtClean="0">
          <a:solidFill>
            <a:schemeClr val="tx1"/>
          </a:solidFill>
          <a:effectLst/>
          <a:latin typeface="Heebo Light" pitchFamily="2" charset="-79"/>
          <a:ea typeface="Open Sans Light" panose="020B0306030504020204" pitchFamily="34" charset="0"/>
          <a:cs typeface="Open Sans" charset="0"/>
        </a:defRPr>
      </a:lvl2pPr>
      <a:lvl3pPr marL="2285543" indent="-457109" algn="l" defTabSz="1828434" rtl="0" eaLnBrk="1" latinLnBrk="0" hangingPunct="1">
        <a:lnSpc>
          <a:spcPts val="4200"/>
        </a:lnSpc>
        <a:spcBef>
          <a:spcPts val="1000"/>
        </a:spcBef>
        <a:buFont typeface="Arial" panose="020B0604020202020204" pitchFamily="34" charset="0"/>
        <a:buChar char="•"/>
        <a:defRPr lang="en-US" sz="2800" b="0" i="0" kern="1200" dirty="0" smtClean="0">
          <a:solidFill>
            <a:schemeClr val="tx1"/>
          </a:solidFill>
          <a:effectLst/>
          <a:latin typeface="Heebo Light" pitchFamily="2" charset="-79"/>
          <a:ea typeface="Open Sans Light" panose="020B0306030504020204" pitchFamily="34" charset="0"/>
          <a:cs typeface="Open Sans" charset="0"/>
        </a:defRPr>
      </a:lvl3pPr>
      <a:lvl4pPr marL="3199760" indent="-457109" algn="l" defTabSz="1828434" rtl="0" eaLnBrk="1" latinLnBrk="0" hangingPunct="1">
        <a:lnSpc>
          <a:spcPts val="4200"/>
        </a:lnSpc>
        <a:spcBef>
          <a:spcPts val="1000"/>
        </a:spcBef>
        <a:buFont typeface="Arial" panose="020B0604020202020204" pitchFamily="34" charset="0"/>
        <a:buChar char="•"/>
        <a:defRPr lang="en-US" sz="2400" b="0" i="0" kern="1200" dirty="0" smtClean="0">
          <a:solidFill>
            <a:schemeClr val="tx1"/>
          </a:solidFill>
          <a:effectLst/>
          <a:latin typeface="Heebo Light" pitchFamily="2" charset="-79"/>
          <a:ea typeface="Open Sans Light" panose="020B0306030504020204" pitchFamily="34" charset="0"/>
          <a:cs typeface="Open Sans" charset="0"/>
        </a:defRPr>
      </a:lvl4pPr>
      <a:lvl5pPr marL="4113977" indent="-457109" algn="l" defTabSz="1828434" rtl="0" eaLnBrk="1" latinLnBrk="0" hangingPunct="1">
        <a:lnSpc>
          <a:spcPts val="4200"/>
        </a:lnSpc>
        <a:spcBef>
          <a:spcPts val="1000"/>
        </a:spcBef>
        <a:buFont typeface="Arial" panose="020B0604020202020204" pitchFamily="34" charset="0"/>
        <a:buChar char="•"/>
        <a:defRPr lang="en-US" sz="2400" b="0" i="0" kern="1200" dirty="0">
          <a:solidFill>
            <a:schemeClr val="tx1"/>
          </a:solidFill>
          <a:effectLst/>
          <a:latin typeface="Heebo Light" pitchFamily="2" charset="-79"/>
          <a:ea typeface="Open Sans Light" panose="020B0306030504020204" pitchFamily="34" charset="0"/>
          <a:cs typeface="Open Sans"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A6D9DD78-22D3-6843-A7AE-98460A7E85C3}"/>
              </a:ext>
            </a:extLst>
          </p:cNvPr>
          <p:cNvSpPr txBox="1">
            <a:spLocks/>
          </p:cNvSpPr>
          <p:nvPr/>
        </p:nvSpPr>
        <p:spPr>
          <a:xfrm>
            <a:off x="0" y="0"/>
            <a:ext cx="18080966" cy="11047351"/>
          </a:xfrm>
          <a:custGeom>
            <a:avLst/>
            <a:gdLst>
              <a:gd name="connsiteX0" fmla="*/ 0 w 22148800"/>
              <a:gd name="connsiteY0" fmla="*/ 0 h 13716000"/>
              <a:gd name="connsiteX1" fmla="*/ 22144918 w 22148800"/>
              <a:gd name="connsiteY1" fmla="*/ 0 h 13716000"/>
              <a:gd name="connsiteX2" fmla="*/ 22148646 w 22148800"/>
              <a:gd name="connsiteY2" fmla="*/ 62065 h 13716000"/>
              <a:gd name="connsiteX3" fmla="*/ 21498616 w 22148800"/>
              <a:gd name="connsiteY3" fmla="*/ 2776316 h 13716000"/>
              <a:gd name="connsiteX4" fmla="*/ 15156809 w 22148800"/>
              <a:gd name="connsiteY4" fmla="*/ 8646174 h 13716000"/>
              <a:gd name="connsiteX5" fmla="*/ 7635133 w 22148800"/>
              <a:gd name="connsiteY5" fmla="*/ 9914535 h 13716000"/>
              <a:gd name="connsiteX6" fmla="*/ 5160655 w 22148800"/>
              <a:gd name="connsiteY6" fmla="*/ 13342635 h 13716000"/>
              <a:gd name="connsiteX7" fmla="*/ 4960635 w 22148800"/>
              <a:gd name="connsiteY7" fmla="*/ 13716000 h 13716000"/>
              <a:gd name="connsiteX8" fmla="*/ 0 w 22148800"/>
              <a:gd name="connsiteY8"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48800" h="13716000">
                <a:moveTo>
                  <a:pt x="0" y="0"/>
                </a:moveTo>
                <a:lnTo>
                  <a:pt x="22144918" y="0"/>
                </a:lnTo>
                <a:lnTo>
                  <a:pt x="22148646" y="62065"/>
                </a:lnTo>
                <a:cubicBezTo>
                  <a:pt x="22156628" y="974343"/>
                  <a:pt x="21853498" y="1948255"/>
                  <a:pt x="21498616" y="2776316"/>
                </a:cubicBezTo>
                <a:cubicBezTo>
                  <a:pt x="20687452" y="4669026"/>
                  <a:pt x="17467388" y="7456471"/>
                  <a:pt x="15156809" y="8646174"/>
                </a:cubicBezTo>
                <a:cubicBezTo>
                  <a:pt x="12846229" y="9835877"/>
                  <a:pt x="9803146" y="8606845"/>
                  <a:pt x="7635133" y="9914535"/>
                </a:cubicBezTo>
                <a:cubicBezTo>
                  <a:pt x="6686627" y="10486649"/>
                  <a:pt x="5907497" y="11941401"/>
                  <a:pt x="5160655" y="13342635"/>
                </a:cubicBezTo>
                <a:lnTo>
                  <a:pt x="4960635" y="13716000"/>
                </a:lnTo>
                <a:lnTo>
                  <a:pt x="0" y="13716000"/>
                </a:lnTo>
                <a:close/>
              </a:path>
            </a:pathLst>
          </a:custGeom>
          <a:solidFill>
            <a:schemeClr val="bg1">
              <a:lumMod val="95000"/>
            </a:schemeClr>
          </a:solidFill>
          <a:ln>
            <a:noFill/>
          </a:ln>
          <a:effectLst/>
        </p:spPr>
      </p:sp>
      <p:pic>
        <p:nvPicPr>
          <p:cNvPr id="6" name="Picture Placeholder 5">
            <a:extLst>
              <a:ext uri="{FF2B5EF4-FFF2-40B4-BE49-F238E27FC236}">
                <a16:creationId xmlns:a16="http://schemas.microsoft.com/office/drawing/2014/main" id="{466B45A4-D53B-AD45-9726-190E27FEF86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1" y="-172528"/>
            <a:ext cx="18118027" cy="11219879"/>
          </a:xfrm>
        </p:spPr>
      </p:pic>
      <p:sp>
        <p:nvSpPr>
          <p:cNvPr id="7" name="Rounded Rectangle 6">
            <a:extLst>
              <a:ext uri="{FF2B5EF4-FFF2-40B4-BE49-F238E27FC236}">
                <a16:creationId xmlns:a16="http://schemas.microsoft.com/office/drawing/2014/main" id="{CDDC9C57-EF31-A94F-B2E3-1666CD89723E}"/>
              </a:ext>
            </a:extLst>
          </p:cNvPr>
          <p:cNvSpPr/>
          <p:nvPr/>
        </p:nvSpPr>
        <p:spPr>
          <a:xfrm>
            <a:off x="4118610" y="7741920"/>
            <a:ext cx="16140430" cy="3881036"/>
          </a:xfrm>
          <a:prstGeom prst="roundRect">
            <a:avLst>
              <a:gd name="adj" fmla="val 50000"/>
            </a:avLst>
          </a:prstGeom>
          <a:solidFill>
            <a:schemeClr val="bg2"/>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ebo Light" pitchFamily="2" charset="-79"/>
            </a:endParaRPr>
          </a:p>
        </p:txBody>
      </p:sp>
      <p:sp>
        <p:nvSpPr>
          <p:cNvPr id="135" name="TextBox 134">
            <a:extLst>
              <a:ext uri="{FF2B5EF4-FFF2-40B4-BE49-F238E27FC236}">
                <a16:creationId xmlns:a16="http://schemas.microsoft.com/office/drawing/2014/main" id="{16C21032-4EB6-AC4C-9769-17936507018C}"/>
              </a:ext>
            </a:extLst>
          </p:cNvPr>
          <p:cNvSpPr txBox="1"/>
          <p:nvPr/>
        </p:nvSpPr>
        <p:spPr>
          <a:xfrm>
            <a:off x="5236210" y="7692259"/>
            <a:ext cx="13905230" cy="2800767"/>
          </a:xfrm>
          <a:prstGeom prst="rect">
            <a:avLst/>
          </a:prstGeom>
          <a:noFill/>
        </p:spPr>
        <p:txBody>
          <a:bodyPr wrap="square" rtlCol="0" anchor="b">
            <a:spAutoFit/>
          </a:bodyPr>
          <a:lstStyle/>
          <a:p>
            <a:pPr algn="ctr"/>
            <a:r>
              <a:rPr lang="en-US" sz="8800" dirty="0">
                <a:solidFill>
                  <a:srgbClr val="0070C0"/>
                </a:solidFill>
                <a:latin typeface="Felix Titling" panose="04060505060202020A04" pitchFamily="82" charset="0"/>
                <a:ea typeface="Arimo" panose="020B0604020202020204" pitchFamily="34" charset="0"/>
                <a:cs typeface="Arimo" panose="020B0604020202020204" pitchFamily="34" charset="0"/>
              </a:rPr>
              <a:t>Telangana Tourism Analysis</a:t>
            </a:r>
          </a:p>
        </p:txBody>
      </p:sp>
      <p:sp>
        <p:nvSpPr>
          <p:cNvPr id="136" name="TextBox 135">
            <a:extLst>
              <a:ext uri="{FF2B5EF4-FFF2-40B4-BE49-F238E27FC236}">
                <a16:creationId xmlns:a16="http://schemas.microsoft.com/office/drawing/2014/main" id="{827104EA-F258-434D-938B-26B4164D85EA}"/>
              </a:ext>
            </a:extLst>
          </p:cNvPr>
          <p:cNvSpPr txBox="1"/>
          <p:nvPr/>
        </p:nvSpPr>
        <p:spPr>
          <a:xfrm>
            <a:off x="5236210" y="10409855"/>
            <a:ext cx="13905230" cy="646331"/>
          </a:xfrm>
          <a:prstGeom prst="rect">
            <a:avLst/>
          </a:prstGeom>
          <a:noFill/>
        </p:spPr>
        <p:txBody>
          <a:bodyPr wrap="square" rtlCol="0" anchor="t">
            <a:spAutoFit/>
          </a:bodyPr>
          <a:lstStyle/>
          <a:p>
            <a:pPr algn="ctr"/>
            <a:r>
              <a:rPr lang="en-US" spc="900" dirty="0">
                <a:latin typeface="Heebo Light" pitchFamily="2" charset="-79"/>
              </a:rPr>
              <a:t>By Sai Lakshmi</a:t>
            </a:r>
          </a:p>
        </p:txBody>
      </p:sp>
    </p:spTree>
    <p:extLst>
      <p:ext uri="{BB962C8B-B14F-4D97-AF65-F5344CB8AC3E}">
        <p14:creationId xmlns:p14="http://schemas.microsoft.com/office/powerpoint/2010/main" val="3766687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5F59CC-F42A-1DEE-C562-E2D8A2501E64}"/>
              </a:ext>
            </a:extLst>
          </p:cNvPr>
          <p:cNvSpPr txBox="1"/>
          <p:nvPr/>
        </p:nvSpPr>
        <p:spPr>
          <a:xfrm>
            <a:off x="1863307" y="796970"/>
            <a:ext cx="10765765" cy="1785104"/>
          </a:xfrm>
          <a:prstGeom prst="rect">
            <a:avLst/>
          </a:prstGeom>
          <a:noFill/>
        </p:spPr>
        <p:txBody>
          <a:bodyPr wrap="square" rtlCol="0">
            <a:spAutoFit/>
          </a:bodyPr>
          <a:lstStyle/>
          <a:p>
            <a:r>
              <a:rPr lang="en-IN" sz="3800" b="1" dirty="0"/>
              <a:t>Question 4:</a:t>
            </a:r>
          </a:p>
          <a:p>
            <a:r>
              <a:rPr lang="en-IN" dirty="0">
                <a:solidFill>
                  <a:srgbClr val="0070C0"/>
                </a:solidFill>
                <a:latin typeface="Times New Roman" panose="02020603050405020304" pitchFamily="18" charset="0"/>
                <a:cs typeface="Times New Roman" panose="02020603050405020304" pitchFamily="18" charset="0"/>
              </a:rPr>
              <a:t>What are the peak months for Hyderabad based on the data from 2016 - 2019</a:t>
            </a:r>
          </a:p>
        </p:txBody>
      </p:sp>
      <p:pic>
        <p:nvPicPr>
          <p:cNvPr id="4" name="Picture 3">
            <a:extLst>
              <a:ext uri="{FF2B5EF4-FFF2-40B4-BE49-F238E27FC236}">
                <a16:creationId xmlns:a16="http://schemas.microsoft.com/office/drawing/2014/main" id="{9444C0E2-2F9C-C120-CBBC-1735DB0A3D7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63308" y="4988452"/>
            <a:ext cx="10144662" cy="7584188"/>
          </a:xfrm>
          <a:prstGeom prst="rect">
            <a:avLst/>
          </a:prstGeom>
          <a:ln>
            <a:noFill/>
          </a:ln>
          <a:effectLst>
            <a:softEdge rad="112500"/>
          </a:effectLst>
        </p:spPr>
      </p:pic>
      <p:sp>
        <p:nvSpPr>
          <p:cNvPr id="5" name="TextBox 4">
            <a:extLst>
              <a:ext uri="{FF2B5EF4-FFF2-40B4-BE49-F238E27FC236}">
                <a16:creationId xmlns:a16="http://schemas.microsoft.com/office/drawing/2014/main" id="{1647DD07-0FF6-A935-7D10-02075A75A3A7}"/>
              </a:ext>
            </a:extLst>
          </p:cNvPr>
          <p:cNvSpPr txBox="1"/>
          <p:nvPr/>
        </p:nvSpPr>
        <p:spPr>
          <a:xfrm>
            <a:off x="1863307" y="3607609"/>
            <a:ext cx="2881223" cy="677108"/>
          </a:xfrm>
          <a:prstGeom prst="rect">
            <a:avLst/>
          </a:prstGeom>
          <a:noFill/>
        </p:spPr>
        <p:txBody>
          <a:bodyPr wrap="square" rtlCol="0">
            <a:spAutoFit/>
          </a:bodyPr>
          <a:lstStyle/>
          <a:p>
            <a:r>
              <a:rPr lang="en-IN" sz="3800" b="1" dirty="0"/>
              <a:t>Output:</a:t>
            </a:r>
          </a:p>
        </p:txBody>
      </p:sp>
      <p:sp>
        <p:nvSpPr>
          <p:cNvPr id="6" name="TextBox 5">
            <a:extLst>
              <a:ext uri="{FF2B5EF4-FFF2-40B4-BE49-F238E27FC236}">
                <a16:creationId xmlns:a16="http://schemas.microsoft.com/office/drawing/2014/main" id="{FAB6C29D-B73D-238D-5588-4F1BF65F6432}"/>
              </a:ext>
            </a:extLst>
          </p:cNvPr>
          <p:cNvSpPr txBox="1"/>
          <p:nvPr/>
        </p:nvSpPr>
        <p:spPr>
          <a:xfrm>
            <a:off x="14009297" y="3615814"/>
            <a:ext cx="9937631" cy="4031873"/>
          </a:xfrm>
          <a:prstGeom prst="rect">
            <a:avLst/>
          </a:prstGeom>
          <a:noFill/>
        </p:spPr>
        <p:txBody>
          <a:bodyPr wrap="square" rtlCol="0">
            <a:spAutoFit/>
          </a:bodyPr>
          <a:lstStyle/>
          <a:p>
            <a:r>
              <a:rPr lang="en-IN" sz="3800" b="1" dirty="0"/>
              <a:t>Insight:</a:t>
            </a:r>
          </a:p>
          <a:p>
            <a:endParaRPr lang="en-IN" sz="3800" b="1" dirty="0"/>
          </a:p>
          <a:p>
            <a:pPr algn="l"/>
            <a:r>
              <a:rPr lang="en-US" b="0" i="0" dirty="0">
                <a:solidFill>
                  <a:srgbClr val="0070C0"/>
                </a:solidFill>
                <a:effectLst/>
                <a:latin typeface="Söhne"/>
              </a:rPr>
              <a:t>December and January are the peak months for foreign tourists in Telangana due to several reasons.</a:t>
            </a:r>
          </a:p>
          <a:p>
            <a:pPr algn="l"/>
            <a:r>
              <a:rPr lang="en-US" b="0" i="0" dirty="0">
                <a:solidFill>
                  <a:srgbClr val="0070C0"/>
                </a:solidFill>
                <a:effectLst/>
                <a:latin typeface="Söhne"/>
              </a:rPr>
              <a:t>Firstly, the winter season in Telangana during these months offers a pleasant climate, making it an ideal time for tourists to visit the state. </a:t>
            </a:r>
            <a:endParaRPr lang="en-IN"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332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8D6C29-3829-5148-5353-020681218987}"/>
              </a:ext>
            </a:extLst>
          </p:cNvPr>
          <p:cNvSpPr txBox="1"/>
          <p:nvPr/>
        </p:nvSpPr>
        <p:spPr>
          <a:xfrm>
            <a:off x="1863307" y="796970"/>
            <a:ext cx="10765765" cy="1785104"/>
          </a:xfrm>
          <a:prstGeom prst="rect">
            <a:avLst/>
          </a:prstGeom>
          <a:noFill/>
        </p:spPr>
        <p:txBody>
          <a:bodyPr wrap="square" rtlCol="0">
            <a:spAutoFit/>
          </a:bodyPr>
          <a:lstStyle/>
          <a:p>
            <a:r>
              <a:rPr lang="en-IN" sz="3800" b="1" dirty="0"/>
              <a:t>Question 4:</a:t>
            </a:r>
          </a:p>
          <a:p>
            <a:r>
              <a:rPr lang="en-IN" dirty="0">
                <a:solidFill>
                  <a:srgbClr val="0070C0"/>
                </a:solidFill>
                <a:latin typeface="Times New Roman" panose="02020603050405020304" pitchFamily="18" charset="0"/>
                <a:cs typeface="Times New Roman" panose="02020603050405020304" pitchFamily="18" charset="0"/>
              </a:rPr>
              <a:t>What are the low months for Hyderabad based on the data from 2016 - 2019</a:t>
            </a:r>
          </a:p>
        </p:txBody>
      </p:sp>
      <p:pic>
        <p:nvPicPr>
          <p:cNvPr id="4" name="Picture 3">
            <a:extLst>
              <a:ext uri="{FF2B5EF4-FFF2-40B4-BE49-F238E27FC236}">
                <a16:creationId xmlns:a16="http://schemas.microsoft.com/office/drawing/2014/main" id="{96152835-3C8E-7A41-8561-AD548860CC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63308" y="4988452"/>
            <a:ext cx="10144662" cy="7584188"/>
          </a:xfrm>
          <a:prstGeom prst="rect">
            <a:avLst/>
          </a:prstGeom>
          <a:ln>
            <a:noFill/>
          </a:ln>
          <a:effectLst>
            <a:softEdge rad="112500"/>
          </a:effectLst>
        </p:spPr>
      </p:pic>
      <p:sp>
        <p:nvSpPr>
          <p:cNvPr id="5" name="TextBox 4">
            <a:extLst>
              <a:ext uri="{FF2B5EF4-FFF2-40B4-BE49-F238E27FC236}">
                <a16:creationId xmlns:a16="http://schemas.microsoft.com/office/drawing/2014/main" id="{9C84B62A-66BA-2C77-1099-09CA3AB24D97}"/>
              </a:ext>
            </a:extLst>
          </p:cNvPr>
          <p:cNvSpPr txBox="1"/>
          <p:nvPr/>
        </p:nvSpPr>
        <p:spPr>
          <a:xfrm>
            <a:off x="1863307" y="3607609"/>
            <a:ext cx="2881223" cy="677108"/>
          </a:xfrm>
          <a:prstGeom prst="rect">
            <a:avLst/>
          </a:prstGeom>
          <a:noFill/>
        </p:spPr>
        <p:txBody>
          <a:bodyPr wrap="square" rtlCol="0">
            <a:spAutoFit/>
          </a:bodyPr>
          <a:lstStyle/>
          <a:p>
            <a:r>
              <a:rPr lang="en-IN" sz="3800" b="1" dirty="0"/>
              <a:t>Output:</a:t>
            </a:r>
          </a:p>
        </p:txBody>
      </p:sp>
      <p:sp>
        <p:nvSpPr>
          <p:cNvPr id="6" name="TextBox 5">
            <a:extLst>
              <a:ext uri="{FF2B5EF4-FFF2-40B4-BE49-F238E27FC236}">
                <a16:creationId xmlns:a16="http://schemas.microsoft.com/office/drawing/2014/main" id="{2479CFE3-FAEC-5E13-DCDB-C5ECC751F60D}"/>
              </a:ext>
            </a:extLst>
          </p:cNvPr>
          <p:cNvSpPr txBox="1"/>
          <p:nvPr/>
        </p:nvSpPr>
        <p:spPr>
          <a:xfrm>
            <a:off x="14009297" y="3788342"/>
            <a:ext cx="9937631" cy="2369880"/>
          </a:xfrm>
          <a:prstGeom prst="rect">
            <a:avLst/>
          </a:prstGeom>
          <a:noFill/>
        </p:spPr>
        <p:txBody>
          <a:bodyPr wrap="square" rtlCol="0">
            <a:spAutoFit/>
          </a:bodyPr>
          <a:lstStyle/>
          <a:p>
            <a:r>
              <a:rPr lang="en-IN" sz="3800" b="1" dirty="0"/>
              <a:t>Insight:</a:t>
            </a:r>
          </a:p>
          <a:p>
            <a:pPr algn="just"/>
            <a:endParaRPr lang="en-IN" sz="3800" b="1" dirty="0"/>
          </a:p>
          <a:p>
            <a:pPr algn="just"/>
            <a:r>
              <a:rPr lang="en-US" b="0" i="0" dirty="0">
                <a:solidFill>
                  <a:srgbClr val="0070C0"/>
                </a:solidFill>
                <a:effectLst/>
                <a:latin typeface="Söhne"/>
              </a:rPr>
              <a:t>April and May are generally considered to be the low months for foreign tourist arrivals in Telangana. </a:t>
            </a:r>
            <a:endParaRPr lang="en-IN"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079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DCC3DEE-15BF-1ADE-80A6-67696DCB0E78}"/>
              </a:ext>
            </a:extLst>
          </p:cNvPr>
          <p:cNvSpPr txBox="1"/>
          <p:nvPr/>
        </p:nvSpPr>
        <p:spPr>
          <a:xfrm>
            <a:off x="1863307" y="641694"/>
            <a:ext cx="10765765" cy="1785104"/>
          </a:xfrm>
          <a:prstGeom prst="rect">
            <a:avLst/>
          </a:prstGeom>
          <a:noFill/>
        </p:spPr>
        <p:txBody>
          <a:bodyPr wrap="square" rtlCol="0">
            <a:spAutoFit/>
          </a:bodyPr>
          <a:lstStyle/>
          <a:p>
            <a:r>
              <a:rPr lang="en-IN" sz="3800" b="1" dirty="0"/>
              <a:t>Question 6:</a:t>
            </a:r>
          </a:p>
          <a:p>
            <a:r>
              <a:rPr lang="en-IN" dirty="0">
                <a:solidFill>
                  <a:srgbClr val="0070C0"/>
                </a:solidFill>
                <a:latin typeface="Times New Roman" panose="02020603050405020304" pitchFamily="18" charset="0"/>
                <a:cs typeface="Times New Roman" panose="02020603050405020304" pitchFamily="18" charset="0"/>
              </a:rPr>
              <a:t>Show the top 3 districts with domestic to foreign tourist ratio</a:t>
            </a:r>
          </a:p>
        </p:txBody>
      </p:sp>
      <p:pic>
        <p:nvPicPr>
          <p:cNvPr id="6" name="Picture 5">
            <a:extLst>
              <a:ext uri="{FF2B5EF4-FFF2-40B4-BE49-F238E27FC236}">
                <a16:creationId xmlns:a16="http://schemas.microsoft.com/office/drawing/2014/main" id="{B46CF026-9D2D-6DAF-C756-28BA79E06BC9}"/>
              </a:ext>
            </a:extLst>
          </p:cNvPr>
          <p:cNvPicPr>
            <a:picLocks noChangeAspect="1"/>
          </p:cNvPicPr>
          <p:nvPr/>
        </p:nvPicPr>
        <p:blipFill rotWithShape="1">
          <a:blip r:embed="rId2">
            <a:extLst>
              <a:ext uri="{28A0092B-C50C-407E-A947-70E740481C1C}">
                <a14:useLocalDpi xmlns:a14="http://schemas.microsoft.com/office/drawing/2010/main" val="0"/>
              </a:ext>
            </a:extLst>
          </a:blip>
          <a:srcRect l="1878" t="2447" r="2055" b="1763"/>
          <a:stretch/>
        </p:blipFill>
        <p:spPr>
          <a:xfrm>
            <a:off x="1863307" y="5020575"/>
            <a:ext cx="9402793" cy="7573992"/>
          </a:xfrm>
          <a:prstGeom prst="rect">
            <a:avLst/>
          </a:prstGeom>
          <a:ln>
            <a:noFill/>
          </a:ln>
          <a:effectLst>
            <a:softEdge rad="112500"/>
          </a:effectLst>
        </p:spPr>
      </p:pic>
      <p:sp>
        <p:nvSpPr>
          <p:cNvPr id="7" name="TextBox 6">
            <a:extLst>
              <a:ext uri="{FF2B5EF4-FFF2-40B4-BE49-F238E27FC236}">
                <a16:creationId xmlns:a16="http://schemas.microsoft.com/office/drawing/2014/main" id="{4153BABD-4B1F-1D91-CCA2-53ABD37844FD}"/>
              </a:ext>
            </a:extLst>
          </p:cNvPr>
          <p:cNvSpPr txBox="1"/>
          <p:nvPr/>
        </p:nvSpPr>
        <p:spPr>
          <a:xfrm>
            <a:off x="1863307" y="3607609"/>
            <a:ext cx="2881223" cy="677108"/>
          </a:xfrm>
          <a:prstGeom prst="rect">
            <a:avLst/>
          </a:prstGeom>
          <a:noFill/>
        </p:spPr>
        <p:txBody>
          <a:bodyPr wrap="square" rtlCol="0">
            <a:spAutoFit/>
          </a:bodyPr>
          <a:lstStyle/>
          <a:p>
            <a:r>
              <a:rPr lang="en-IN" sz="3800" b="1" dirty="0"/>
              <a:t>Output:</a:t>
            </a:r>
          </a:p>
        </p:txBody>
      </p:sp>
      <p:sp>
        <p:nvSpPr>
          <p:cNvPr id="8" name="TextBox 7">
            <a:extLst>
              <a:ext uri="{FF2B5EF4-FFF2-40B4-BE49-F238E27FC236}">
                <a16:creationId xmlns:a16="http://schemas.microsoft.com/office/drawing/2014/main" id="{68D94C9D-2991-9612-FCE3-4BAA8EED14AD}"/>
              </a:ext>
            </a:extLst>
          </p:cNvPr>
          <p:cNvSpPr txBox="1"/>
          <p:nvPr/>
        </p:nvSpPr>
        <p:spPr>
          <a:xfrm>
            <a:off x="13629735" y="3268274"/>
            <a:ext cx="9937631" cy="2923877"/>
          </a:xfrm>
          <a:prstGeom prst="rect">
            <a:avLst/>
          </a:prstGeom>
          <a:noFill/>
        </p:spPr>
        <p:txBody>
          <a:bodyPr wrap="square" rtlCol="0">
            <a:spAutoFit/>
          </a:bodyPr>
          <a:lstStyle/>
          <a:p>
            <a:r>
              <a:rPr lang="en-IN" sz="3800" b="1" dirty="0"/>
              <a:t>Insight:</a:t>
            </a:r>
          </a:p>
          <a:p>
            <a:endParaRPr lang="en-IN" sz="3800" b="1" dirty="0"/>
          </a:p>
          <a:p>
            <a:pPr algn="just"/>
            <a:r>
              <a:rPr lang="en-US" b="0" i="0" dirty="0">
                <a:solidFill>
                  <a:srgbClr val="0070C0"/>
                </a:solidFill>
                <a:effectLst/>
                <a:latin typeface="Söhne"/>
              </a:rPr>
              <a:t>Hyderabad has the highest domestic tourist ratio among all districts in Telangana, followed by Rajanna Siricilla and Warangal Urban.</a:t>
            </a:r>
            <a:endParaRPr lang="en-US"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116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376D0E95-867C-0EC0-18B7-B1860A278163}"/>
              </a:ext>
            </a:extLst>
          </p:cNvPr>
          <p:cNvSpPr>
            <a:spLocks noChangeAspect="1" noChangeArrowheads="1"/>
          </p:cNvSpPr>
          <p:nvPr/>
        </p:nvSpPr>
        <p:spPr bwMode="auto">
          <a:xfrm>
            <a:off x="14572502" y="4712662"/>
            <a:ext cx="501208" cy="496370"/>
          </a:xfrm>
          <a:custGeom>
            <a:avLst/>
            <a:gdLst>
              <a:gd name="T0" fmla="*/ 169 w 371"/>
              <a:gd name="T1" fmla="*/ 285 h 367"/>
              <a:gd name="T2" fmla="*/ 169 w 371"/>
              <a:gd name="T3" fmla="*/ 285 h 367"/>
              <a:gd name="T4" fmla="*/ 194 w 371"/>
              <a:gd name="T5" fmla="*/ 309 h 367"/>
              <a:gd name="T6" fmla="*/ 194 w 371"/>
              <a:gd name="T7" fmla="*/ 309 h 367"/>
              <a:gd name="T8" fmla="*/ 169 w 371"/>
              <a:gd name="T9" fmla="*/ 334 h 367"/>
              <a:gd name="T10" fmla="*/ 169 w 371"/>
              <a:gd name="T11" fmla="*/ 334 h 367"/>
              <a:gd name="T12" fmla="*/ 145 w 371"/>
              <a:gd name="T13" fmla="*/ 309 h 367"/>
              <a:gd name="T14" fmla="*/ 145 w 371"/>
              <a:gd name="T15" fmla="*/ 309 h 367"/>
              <a:gd name="T16" fmla="*/ 169 w 371"/>
              <a:gd name="T17" fmla="*/ 285 h 367"/>
              <a:gd name="T18" fmla="*/ 56 w 371"/>
              <a:gd name="T19" fmla="*/ 172 h 367"/>
              <a:gd name="T20" fmla="*/ 56 w 371"/>
              <a:gd name="T21" fmla="*/ 172 h 367"/>
              <a:gd name="T22" fmla="*/ 81 w 371"/>
              <a:gd name="T23" fmla="*/ 196 h 367"/>
              <a:gd name="T24" fmla="*/ 81 w 371"/>
              <a:gd name="T25" fmla="*/ 196 h 367"/>
              <a:gd name="T26" fmla="*/ 56 w 371"/>
              <a:gd name="T27" fmla="*/ 221 h 367"/>
              <a:gd name="T28" fmla="*/ 56 w 371"/>
              <a:gd name="T29" fmla="*/ 221 h 367"/>
              <a:gd name="T30" fmla="*/ 33 w 371"/>
              <a:gd name="T31" fmla="*/ 196 h 367"/>
              <a:gd name="T32" fmla="*/ 33 w 371"/>
              <a:gd name="T33" fmla="*/ 196 h 367"/>
              <a:gd name="T34" fmla="*/ 56 w 371"/>
              <a:gd name="T35" fmla="*/ 172 h 367"/>
              <a:gd name="T36" fmla="*/ 365 w 371"/>
              <a:gd name="T37" fmla="*/ 117 h 367"/>
              <a:gd name="T38" fmla="*/ 225 w 371"/>
              <a:gd name="T39" fmla="*/ 157 h 367"/>
              <a:gd name="T40" fmla="*/ 214 w 371"/>
              <a:gd name="T41" fmla="*/ 193 h 367"/>
              <a:gd name="T42" fmla="*/ 343 w 371"/>
              <a:gd name="T43" fmla="*/ 157 h 367"/>
              <a:gd name="T44" fmla="*/ 343 w 371"/>
              <a:gd name="T45" fmla="*/ 157 h 367"/>
              <a:gd name="T46" fmla="*/ 365 w 371"/>
              <a:gd name="T47" fmla="*/ 117 h 367"/>
              <a:gd name="T48" fmla="*/ 236 w 371"/>
              <a:gd name="T49" fmla="*/ 0 h 367"/>
              <a:gd name="T50" fmla="*/ 236 w 371"/>
              <a:gd name="T51" fmla="*/ 0 h 367"/>
              <a:gd name="T52" fmla="*/ 209 w 371"/>
              <a:gd name="T53" fmla="*/ 23 h 367"/>
              <a:gd name="T54" fmla="*/ 166 w 371"/>
              <a:gd name="T55" fmla="*/ 173 h 367"/>
              <a:gd name="T56" fmla="*/ 112 w 371"/>
              <a:gd name="T57" fmla="*/ 189 h 367"/>
              <a:gd name="T58" fmla="*/ 112 w 371"/>
              <a:gd name="T59" fmla="*/ 189 h 367"/>
              <a:gd name="T60" fmla="*/ 56 w 371"/>
              <a:gd name="T61" fmla="*/ 140 h 367"/>
              <a:gd name="T62" fmla="*/ 56 w 371"/>
              <a:gd name="T63" fmla="*/ 140 h 367"/>
              <a:gd name="T64" fmla="*/ 0 w 371"/>
              <a:gd name="T65" fmla="*/ 196 h 367"/>
              <a:gd name="T66" fmla="*/ 0 w 371"/>
              <a:gd name="T67" fmla="*/ 196 h 367"/>
              <a:gd name="T68" fmla="*/ 56 w 371"/>
              <a:gd name="T69" fmla="*/ 253 h 367"/>
              <a:gd name="T70" fmla="*/ 56 w 371"/>
              <a:gd name="T71" fmla="*/ 253 h 367"/>
              <a:gd name="T72" fmla="*/ 105 w 371"/>
              <a:gd name="T73" fmla="*/ 224 h 367"/>
              <a:gd name="T74" fmla="*/ 156 w 371"/>
              <a:gd name="T75" fmla="*/ 210 h 367"/>
              <a:gd name="T76" fmla="*/ 142 w 371"/>
              <a:gd name="T77" fmla="*/ 260 h 367"/>
              <a:gd name="T78" fmla="*/ 142 w 371"/>
              <a:gd name="T79" fmla="*/ 260 h 367"/>
              <a:gd name="T80" fmla="*/ 113 w 371"/>
              <a:gd name="T81" fmla="*/ 309 h 367"/>
              <a:gd name="T82" fmla="*/ 113 w 371"/>
              <a:gd name="T83" fmla="*/ 309 h 367"/>
              <a:gd name="T84" fmla="*/ 169 w 371"/>
              <a:gd name="T85" fmla="*/ 366 h 367"/>
              <a:gd name="T86" fmla="*/ 169 w 371"/>
              <a:gd name="T87" fmla="*/ 366 h 367"/>
              <a:gd name="T88" fmla="*/ 226 w 371"/>
              <a:gd name="T89" fmla="*/ 309 h 367"/>
              <a:gd name="T90" fmla="*/ 226 w 371"/>
              <a:gd name="T91" fmla="*/ 309 h 367"/>
              <a:gd name="T92" fmla="*/ 177 w 371"/>
              <a:gd name="T93" fmla="*/ 253 h 367"/>
              <a:gd name="T94" fmla="*/ 249 w 371"/>
              <a:gd name="T95" fmla="*/ 1 h 367"/>
              <a:gd name="T96" fmla="*/ 249 w 371"/>
              <a:gd name="T97" fmla="*/ 1 h 367"/>
              <a:gd name="T98" fmla="*/ 236 w 371"/>
              <a:gd name="T99"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1" h="367">
                <a:moveTo>
                  <a:pt x="169" y="285"/>
                </a:moveTo>
                <a:lnTo>
                  <a:pt x="169" y="285"/>
                </a:lnTo>
                <a:cubicBezTo>
                  <a:pt x="183" y="285"/>
                  <a:pt x="194" y="296"/>
                  <a:pt x="194" y="309"/>
                </a:cubicBezTo>
                <a:lnTo>
                  <a:pt x="194" y="309"/>
                </a:lnTo>
                <a:cubicBezTo>
                  <a:pt x="194" y="323"/>
                  <a:pt x="183" y="334"/>
                  <a:pt x="169" y="334"/>
                </a:cubicBezTo>
                <a:lnTo>
                  <a:pt x="169" y="334"/>
                </a:lnTo>
                <a:cubicBezTo>
                  <a:pt x="156" y="334"/>
                  <a:pt x="145" y="323"/>
                  <a:pt x="145" y="309"/>
                </a:cubicBezTo>
                <a:lnTo>
                  <a:pt x="145" y="309"/>
                </a:lnTo>
                <a:cubicBezTo>
                  <a:pt x="145" y="296"/>
                  <a:pt x="156" y="285"/>
                  <a:pt x="169" y="285"/>
                </a:cubicBezTo>
                <a:close/>
                <a:moveTo>
                  <a:pt x="56" y="172"/>
                </a:moveTo>
                <a:lnTo>
                  <a:pt x="56" y="172"/>
                </a:lnTo>
                <a:cubicBezTo>
                  <a:pt x="70" y="172"/>
                  <a:pt x="81" y="183"/>
                  <a:pt x="81" y="196"/>
                </a:cubicBezTo>
                <a:lnTo>
                  <a:pt x="81" y="196"/>
                </a:lnTo>
                <a:cubicBezTo>
                  <a:pt x="81" y="210"/>
                  <a:pt x="70" y="221"/>
                  <a:pt x="56" y="221"/>
                </a:cubicBezTo>
                <a:lnTo>
                  <a:pt x="56" y="221"/>
                </a:lnTo>
                <a:cubicBezTo>
                  <a:pt x="43" y="221"/>
                  <a:pt x="33" y="210"/>
                  <a:pt x="33" y="196"/>
                </a:cubicBezTo>
                <a:lnTo>
                  <a:pt x="33" y="196"/>
                </a:lnTo>
                <a:cubicBezTo>
                  <a:pt x="33" y="183"/>
                  <a:pt x="43" y="172"/>
                  <a:pt x="56" y="172"/>
                </a:cubicBezTo>
                <a:close/>
                <a:moveTo>
                  <a:pt x="365" y="117"/>
                </a:moveTo>
                <a:lnTo>
                  <a:pt x="225" y="157"/>
                </a:lnTo>
                <a:lnTo>
                  <a:pt x="214" y="193"/>
                </a:lnTo>
                <a:lnTo>
                  <a:pt x="343" y="157"/>
                </a:lnTo>
                <a:lnTo>
                  <a:pt x="343" y="157"/>
                </a:lnTo>
                <a:cubicBezTo>
                  <a:pt x="360" y="152"/>
                  <a:pt x="370" y="134"/>
                  <a:pt x="365" y="117"/>
                </a:cubicBezTo>
                <a:close/>
                <a:moveTo>
                  <a:pt x="236" y="0"/>
                </a:moveTo>
                <a:lnTo>
                  <a:pt x="236" y="0"/>
                </a:lnTo>
                <a:cubicBezTo>
                  <a:pt x="224" y="1"/>
                  <a:pt x="213" y="10"/>
                  <a:pt x="209" y="23"/>
                </a:cubicBezTo>
                <a:lnTo>
                  <a:pt x="166" y="173"/>
                </a:lnTo>
                <a:lnTo>
                  <a:pt x="112" y="189"/>
                </a:lnTo>
                <a:lnTo>
                  <a:pt x="112" y="189"/>
                </a:lnTo>
                <a:cubicBezTo>
                  <a:pt x="109" y="162"/>
                  <a:pt x="85" y="140"/>
                  <a:pt x="56" y="140"/>
                </a:cubicBezTo>
                <a:lnTo>
                  <a:pt x="56" y="140"/>
                </a:lnTo>
                <a:cubicBezTo>
                  <a:pt x="25" y="140"/>
                  <a:pt x="0" y="166"/>
                  <a:pt x="0" y="196"/>
                </a:cubicBezTo>
                <a:lnTo>
                  <a:pt x="0" y="196"/>
                </a:lnTo>
                <a:cubicBezTo>
                  <a:pt x="0" y="228"/>
                  <a:pt x="25" y="253"/>
                  <a:pt x="56" y="253"/>
                </a:cubicBezTo>
                <a:lnTo>
                  <a:pt x="56" y="253"/>
                </a:lnTo>
                <a:cubicBezTo>
                  <a:pt x="77" y="253"/>
                  <a:pt x="96" y="241"/>
                  <a:pt x="105" y="224"/>
                </a:cubicBezTo>
                <a:lnTo>
                  <a:pt x="156" y="210"/>
                </a:lnTo>
                <a:lnTo>
                  <a:pt x="142" y="260"/>
                </a:lnTo>
                <a:lnTo>
                  <a:pt x="142" y="260"/>
                </a:lnTo>
                <a:cubicBezTo>
                  <a:pt x="125" y="270"/>
                  <a:pt x="113" y="289"/>
                  <a:pt x="113" y="309"/>
                </a:cubicBezTo>
                <a:lnTo>
                  <a:pt x="113" y="309"/>
                </a:lnTo>
                <a:cubicBezTo>
                  <a:pt x="113" y="340"/>
                  <a:pt x="138" y="366"/>
                  <a:pt x="169" y="366"/>
                </a:cubicBezTo>
                <a:lnTo>
                  <a:pt x="169" y="366"/>
                </a:lnTo>
                <a:cubicBezTo>
                  <a:pt x="200" y="366"/>
                  <a:pt x="226" y="340"/>
                  <a:pt x="226" y="309"/>
                </a:cubicBezTo>
                <a:lnTo>
                  <a:pt x="226" y="309"/>
                </a:lnTo>
                <a:cubicBezTo>
                  <a:pt x="226" y="281"/>
                  <a:pt x="205" y="258"/>
                  <a:pt x="177" y="253"/>
                </a:cubicBezTo>
                <a:lnTo>
                  <a:pt x="249" y="1"/>
                </a:lnTo>
                <a:lnTo>
                  <a:pt x="249" y="1"/>
                </a:lnTo>
                <a:cubicBezTo>
                  <a:pt x="245" y="0"/>
                  <a:pt x="240" y="0"/>
                  <a:pt x="236" y="0"/>
                </a:cubicBezTo>
                <a:close/>
              </a:path>
            </a:pathLst>
          </a:custGeom>
          <a:solidFill>
            <a:schemeClr val="bg1"/>
          </a:solidFill>
          <a:ln>
            <a:noFill/>
          </a:ln>
          <a:effectLst/>
        </p:spPr>
        <p:txBody>
          <a:bodyPr wrap="none" anchor="ctr"/>
          <a:lstStyle/>
          <a:p>
            <a:pPr eaLnBrk="1" fontAlgn="auto" hangingPunct="1">
              <a:spcBef>
                <a:spcPts val="0"/>
              </a:spcBef>
              <a:spcAft>
                <a:spcPts val="0"/>
              </a:spcAft>
              <a:defRPr/>
            </a:pPr>
            <a:endParaRPr lang="en-US" sz="5922" dirty="0">
              <a:latin typeface="Heebo Light" pitchFamily="2" charset="-79"/>
            </a:endParaRPr>
          </a:p>
        </p:txBody>
      </p:sp>
      <p:sp>
        <p:nvSpPr>
          <p:cNvPr id="4" name="Freeform 19">
            <a:extLst>
              <a:ext uri="{FF2B5EF4-FFF2-40B4-BE49-F238E27FC236}">
                <a16:creationId xmlns:a16="http://schemas.microsoft.com/office/drawing/2014/main" id="{47FF7E0D-4599-F324-764B-B5AD22CA3D40}"/>
              </a:ext>
            </a:extLst>
          </p:cNvPr>
          <p:cNvSpPr>
            <a:spLocks noChangeAspect="1" noChangeArrowheads="1"/>
          </p:cNvSpPr>
          <p:nvPr/>
        </p:nvSpPr>
        <p:spPr bwMode="auto">
          <a:xfrm>
            <a:off x="14545912" y="11178897"/>
            <a:ext cx="554388" cy="556000"/>
          </a:xfrm>
          <a:custGeom>
            <a:avLst/>
            <a:gdLst>
              <a:gd name="T0" fmla="*/ 271 w 411"/>
              <a:gd name="T1" fmla="*/ 49 h 411"/>
              <a:gd name="T2" fmla="*/ 361 w 411"/>
              <a:gd name="T3" fmla="*/ 140 h 411"/>
              <a:gd name="T4" fmla="*/ 260 w 411"/>
              <a:gd name="T5" fmla="*/ 213 h 411"/>
              <a:gd name="T6" fmla="*/ 251 w 411"/>
              <a:gd name="T7" fmla="*/ 219 h 411"/>
              <a:gd name="T8" fmla="*/ 255 w 411"/>
              <a:gd name="T9" fmla="*/ 231 h 411"/>
              <a:gd name="T10" fmla="*/ 255 w 411"/>
              <a:gd name="T11" fmla="*/ 231 h 411"/>
              <a:gd name="T12" fmla="*/ 235 w 411"/>
              <a:gd name="T13" fmla="*/ 316 h 411"/>
              <a:gd name="T14" fmla="*/ 94 w 411"/>
              <a:gd name="T15" fmla="*/ 175 h 411"/>
              <a:gd name="T16" fmla="*/ 94 w 411"/>
              <a:gd name="T17" fmla="*/ 175 h 411"/>
              <a:gd name="T18" fmla="*/ 180 w 411"/>
              <a:gd name="T19" fmla="*/ 156 h 411"/>
              <a:gd name="T20" fmla="*/ 190 w 411"/>
              <a:gd name="T21" fmla="*/ 159 h 411"/>
              <a:gd name="T22" fmla="*/ 197 w 411"/>
              <a:gd name="T23" fmla="*/ 150 h 411"/>
              <a:gd name="T24" fmla="*/ 271 w 411"/>
              <a:gd name="T25" fmla="*/ 49 h 411"/>
              <a:gd name="T26" fmla="*/ 267 w 411"/>
              <a:gd name="T27" fmla="*/ 0 h 411"/>
              <a:gd name="T28" fmla="*/ 256 w 411"/>
              <a:gd name="T29" fmla="*/ 15 h 411"/>
              <a:gd name="T30" fmla="*/ 176 w 411"/>
              <a:gd name="T31" fmla="*/ 123 h 411"/>
              <a:gd name="T32" fmla="*/ 176 w 411"/>
              <a:gd name="T33" fmla="*/ 123 h 411"/>
              <a:gd name="T34" fmla="*/ 57 w 411"/>
              <a:gd name="T35" fmla="*/ 160 h 411"/>
              <a:gd name="T36" fmla="*/ 45 w 411"/>
              <a:gd name="T37" fmla="*/ 171 h 411"/>
              <a:gd name="T38" fmla="*/ 130 w 411"/>
              <a:gd name="T39" fmla="*/ 257 h 411"/>
              <a:gd name="T40" fmla="*/ 0 w 411"/>
              <a:gd name="T41" fmla="*/ 387 h 411"/>
              <a:gd name="T42" fmla="*/ 0 w 411"/>
              <a:gd name="T43" fmla="*/ 410 h 411"/>
              <a:gd name="T44" fmla="*/ 23 w 411"/>
              <a:gd name="T45" fmla="*/ 410 h 411"/>
              <a:gd name="T46" fmla="*/ 153 w 411"/>
              <a:gd name="T47" fmla="*/ 280 h 411"/>
              <a:gd name="T48" fmla="*/ 239 w 411"/>
              <a:gd name="T49" fmla="*/ 365 h 411"/>
              <a:gd name="T50" fmla="*/ 250 w 411"/>
              <a:gd name="T51" fmla="*/ 354 h 411"/>
              <a:gd name="T52" fmla="*/ 250 w 411"/>
              <a:gd name="T53" fmla="*/ 354 h 411"/>
              <a:gd name="T54" fmla="*/ 287 w 411"/>
              <a:gd name="T55" fmla="*/ 234 h 411"/>
              <a:gd name="T56" fmla="*/ 395 w 411"/>
              <a:gd name="T57" fmla="*/ 155 h 411"/>
              <a:gd name="T58" fmla="*/ 410 w 411"/>
              <a:gd name="T59" fmla="*/ 144 h 411"/>
              <a:gd name="T60" fmla="*/ 267 w 411"/>
              <a:gd name="T61"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1" h="411">
                <a:moveTo>
                  <a:pt x="271" y="49"/>
                </a:moveTo>
                <a:lnTo>
                  <a:pt x="361" y="140"/>
                </a:lnTo>
                <a:lnTo>
                  <a:pt x="260" y="213"/>
                </a:lnTo>
                <a:lnTo>
                  <a:pt x="251" y="219"/>
                </a:lnTo>
                <a:lnTo>
                  <a:pt x="255" y="231"/>
                </a:lnTo>
                <a:lnTo>
                  <a:pt x="255" y="231"/>
                </a:lnTo>
                <a:cubicBezTo>
                  <a:pt x="262" y="260"/>
                  <a:pt x="254" y="290"/>
                  <a:pt x="235" y="316"/>
                </a:cubicBezTo>
                <a:lnTo>
                  <a:pt x="94" y="175"/>
                </a:lnTo>
                <a:lnTo>
                  <a:pt x="94" y="175"/>
                </a:lnTo>
                <a:cubicBezTo>
                  <a:pt x="119" y="156"/>
                  <a:pt x="150" y="148"/>
                  <a:pt x="180" y="156"/>
                </a:cubicBezTo>
                <a:lnTo>
                  <a:pt x="190" y="159"/>
                </a:lnTo>
                <a:lnTo>
                  <a:pt x="197" y="150"/>
                </a:lnTo>
                <a:lnTo>
                  <a:pt x="271" y="49"/>
                </a:lnTo>
                <a:close/>
                <a:moveTo>
                  <a:pt x="267" y="0"/>
                </a:moveTo>
                <a:lnTo>
                  <a:pt x="256" y="15"/>
                </a:lnTo>
                <a:lnTo>
                  <a:pt x="176" y="123"/>
                </a:lnTo>
                <a:lnTo>
                  <a:pt x="176" y="123"/>
                </a:lnTo>
                <a:cubicBezTo>
                  <a:pt x="134" y="115"/>
                  <a:pt x="89" y="128"/>
                  <a:pt x="57" y="160"/>
                </a:cubicBezTo>
                <a:lnTo>
                  <a:pt x="45" y="171"/>
                </a:lnTo>
                <a:lnTo>
                  <a:pt x="130" y="257"/>
                </a:lnTo>
                <a:lnTo>
                  <a:pt x="0" y="387"/>
                </a:lnTo>
                <a:lnTo>
                  <a:pt x="0" y="410"/>
                </a:lnTo>
                <a:lnTo>
                  <a:pt x="23" y="410"/>
                </a:lnTo>
                <a:lnTo>
                  <a:pt x="153" y="280"/>
                </a:lnTo>
                <a:lnTo>
                  <a:pt x="239" y="365"/>
                </a:lnTo>
                <a:lnTo>
                  <a:pt x="250" y="354"/>
                </a:lnTo>
                <a:lnTo>
                  <a:pt x="250" y="354"/>
                </a:lnTo>
                <a:cubicBezTo>
                  <a:pt x="283" y="321"/>
                  <a:pt x="294" y="276"/>
                  <a:pt x="287" y="234"/>
                </a:cubicBezTo>
                <a:lnTo>
                  <a:pt x="395" y="155"/>
                </a:lnTo>
                <a:lnTo>
                  <a:pt x="410" y="144"/>
                </a:lnTo>
                <a:lnTo>
                  <a:pt x="267" y="0"/>
                </a:lnTo>
                <a:close/>
              </a:path>
            </a:pathLst>
          </a:custGeom>
          <a:solidFill>
            <a:schemeClr val="bg1"/>
          </a:solidFill>
          <a:ln>
            <a:noFill/>
          </a:ln>
          <a:effectLst/>
        </p:spPr>
        <p:txBody>
          <a:bodyPr wrap="none" anchor="ctr"/>
          <a:lstStyle/>
          <a:p>
            <a:pPr eaLnBrk="1" fontAlgn="auto" hangingPunct="1">
              <a:spcBef>
                <a:spcPts val="0"/>
              </a:spcBef>
              <a:spcAft>
                <a:spcPts val="0"/>
              </a:spcAft>
              <a:defRPr/>
            </a:pPr>
            <a:endParaRPr lang="en-US" sz="5922" dirty="0">
              <a:latin typeface="Heebo Light" pitchFamily="2" charset="-79"/>
            </a:endParaRPr>
          </a:p>
        </p:txBody>
      </p:sp>
      <p:sp>
        <p:nvSpPr>
          <p:cNvPr id="5" name="TextBox 4">
            <a:extLst>
              <a:ext uri="{FF2B5EF4-FFF2-40B4-BE49-F238E27FC236}">
                <a16:creationId xmlns:a16="http://schemas.microsoft.com/office/drawing/2014/main" id="{FA7CCB17-656F-334B-13E4-5D6525889E3B}"/>
              </a:ext>
            </a:extLst>
          </p:cNvPr>
          <p:cNvSpPr txBox="1"/>
          <p:nvPr/>
        </p:nvSpPr>
        <p:spPr>
          <a:xfrm>
            <a:off x="1863307" y="641694"/>
            <a:ext cx="10765765" cy="1785104"/>
          </a:xfrm>
          <a:prstGeom prst="rect">
            <a:avLst/>
          </a:prstGeom>
          <a:noFill/>
        </p:spPr>
        <p:txBody>
          <a:bodyPr wrap="square" rtlCol="0">
            <a:spAutoFit/>
          </a:bodyPr>
          <a:lstStyle/>
          <a:p>
            <a:r>
              <a:rPr lang="en-IN" sz="3800" b="1" dirty="0"/>
              <a:t>Question 7:</a:t>
            </a:r>
          </a:p>
          <a:p>
            <a:r>
              <a:rPr lang="en-IN" dirty="0">
                <a:solidFill>
                  <a:srgbClr val="0070C0"/>
                </a:solidFill>
                <a:latin typeface="Times New Roman" panose="02020603050405020304" pitchFamily="18" charset="0"/>
                <a:cs typeface="Times New Roman" panose="02020603050405020304" pitchFamily="18" charset="0"/>
              </a:rPr>
              <a:t>Show the bottom 3 districts with domestic to foreign tourist ratio</a:t>
            </a:r>
          </a:p>
        </p:txBody>
      </p:sp>
      <p:pic>
        <p:nvPicPr>
          <p:cNvPr id="6" name="Picture 5">
            <a:extLst>
              <a:ext uri="{FF2B5EF4-FFF2-40B4-BE49-F238E27FC236}">
                <a16:creationId xmlns:a16="http://schemas.microsoft.com/office/drawing/2014/main" id="{9A54A204-FD58-ED95-DC63-9D4657A357BA}"/>
              </a:ext>
            </a:extLst>
          </p:cNvPr>
          <p:cNvPicPr>
            <a:picLocks noChangeAspect="1"/>
          </p:cNvPicPr>
          <p:nvPr/>
        </p:nvPicPr>
        <p:blipFill rotWithShape="1">
          <a:blip r:embed="rId2">
            <a:extLst>
              <a:ext uri="{28A0092B-C50C-407E-A947-70E740481C1C}">
                <a14:useLocalDpi xmlns:a14="http://schemas.microsoft.com/office/drawing/2010/main" val="0"/>
              </a:ext>
            </a:extLst>
          </a:blip>
          <a:srcRect l="1510" t="3009" r="1873" b="4812"/>
          <a:stretch/>
        </p:blipFill>
        <p:spPr>
          <a:xfrm>
            <a:off x="1863307" y="4960847"/>
            <a:ext cx="9937631" cy="7214655"/>
          </a:xfrm>
          <a:prstGeom prst="rect">
            <a:avLst/>
          </a:prstGeom>
          <a:ln>
            <a:noFill/>
          </a:ln>
          <a:effectLst>
            <a:softEdge rad="112500"/>
          </a:effectLst>
        </p:spPr>
      </p:pic>
      <p:sp>
        <p:nvSpPr>
          <p:cNvPr id="7" name="TextBox 6">
            <a:extLst>
              <a:ext uri="{FF2B5EF4-FFF2-40B4-BE49-F238E27FC236}">
                <a16:creationId xmlns:a16="http://schemas.microsoft.com/office/drawing/2014/main" id="{F0ABF39D-6C74-B8D1-2D94-53D3DD59891C}"/>
              </a:ext>
            </a:extLst>
          </p:cNvPr>
          <p:cNvSpPr txBox="1"/>
          <p:nvPr/>
        </p:nvSpPr>
        <p:spPr>
          <a:xfrm>
            <a:off x="1863307" y="3607609"/>
            <a:ext cx="2881223" cy="677108"/>
          </a:xfrm>
          <a:prstGeom prst="rect">
            <a:avLst/>
          </a:prstGeom>
          <a:noFill/>
        </p:spPr>
        <p:txBody>
          <a:bodyPr wrap="square" rtlCol="0">
            <a:spAutoFit/>
          </a:bodyPr>
          <a:lstStyle/>
          <a:p>
            <a:r>
              <a:rPr lang="en-IN" sz="3800" b="1" dirty="0"/>
              <a:t>Output:</a:t>
            </a:r>
          </a:p>
        </p:txBody>
      </p:sp>
      <p:sp>
        <p:nvSpPr>
          <p:cNvPr id="8" name="TextBox 7">
            <a:extLst>
              <a:ext uri="{FF2B5EF4-FFF2-40B4-BE49-F238E27FC236}">
                <a16:creationId xmlns:a16="http://schemas.microsoft.com/office/drawing/2014/main" id="{79A18F72-8C09-AC9A-358F-70E6EA111F98}"/>
              </a:ext>
            </a:extLst>
          </p:cNvPr>
          <p:cNvSpPr txBox="1"/>
          <p:nvPr/>
        </p:nvSpPr>
        <p:spPr>
          <a:xfrm>
            <a:off x="13560724" y="3423549"/>
            <a:ext cx="9937631" cy="2923877"/>
          </a:xfrm>
          <a:prstGeom prst="rect">
            <a:avLst/>
          </a:prstGeom>
          <a:noFill/>
        </p:spPr>
        <p:txBody>
          <a:bodyPr wrap="square" rtlCol="0">
            <a:spAutoFit/>
          </a:bodyPr>
          <a:lstStyle/>
          <a:p>
            <a:r>
              <a:rPr lang="en-IN" sz="3800" b="1" dirty="0"/>
              <a:t>Insight:</a:t>
            </a:r>
          </a:p>
          <a:p>
            <a:endParaRPr lang="en-IN" sz="3800" b="1" dirty="0"/>
          </a:p>
          <a:p>
            <a:pPr algn="just"/>
            <a:r>
              <a:rPr lang="en-US" b="0" i="0" dirty="0">
                <a:solidFill>
                  <a:srgbClr val="0070C0"/>
                </a:solidFill>
                <a:effectLst/>
                <a:latin typeface="Söhne"/>
              </a:rPr>
              <a:t>Kamareddy, Peddapalli, and Medchal districts have a relatively low domestic to tourist ratio compared to other districts in Telangana. </a:t>
            </a:r>
            <a:endParaRPr lang="en-US"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760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C026E83-7CF9-26D1-F74C-7BA76D76A77E}"/>
              </a:ext>
            </a:extLst>
          </p:cNvPr>
          <p:cNvSpPr txBox="1"/>
          <p:nvPr/>
        </p:nvSpPr>
        <p:spPr>
          <a:xfrm>
            <a:off x="1863307" y="486419"/>
            <a:ext cx="10765765" cy="1785104"/>
          </a:xfrm>
          <a:prstGeom prst="rect">
            <a:avLst/>
          </a:prstGeom>
          <a:noFill/>
        </p:spPr>
        <p:txBody>
          <a:bodyPr wrap="square" rtlCol="0">
            <a:spAutoFit/>
          </a:bodyPr>
          <a:lstStyle/>
          <a:p>
            <a:r>
              <a:rPr lang="en-IN" sz="3800" b="1" dirty="0"/>
              <a:t>Question 8:</a:t>
            </a:r>
          </a:p>
          <a:p>
            <a:r>
              <a:rPr lang="en-IN" dirty="0">
                <a:solidFill>
                  <a:schemeClr val="accent3"/>
                </a:solidFill>
                <a:latin typeface="Times New Roman" panose="02020603050405020304" pitchFamily="18" charset="0"/>
                <a:cs typeface="Times New Roman" panose="02020603050405020304" pitchFamily="18" charset="0"/>
              </a:rPr>
              <a:t>List the top 5 districts based on population to tourist football ratio in 2019</a:t>
            </a:r>
          </a:p>
        </p:txBody>
      </p:sp>
      <p:pic>
        <p:nvPicPr>
          <p:cNvPr id="8" name="Picture 7">
            <a:extLst>
              <a:ext uri="{FF2B5EF4-FFF2-40B4-BE49-F238E27FC236}">
                <a16:creationId xmlns:a16="http://schemas.microsoft.com/office/drawing/2014/main" id="{2CD38F77-E110-9385-3F3E-C8648401B3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63307" y="5497329"/>
            <a:ext cx="10389093" cy="5750825"/>
          </a:xfrm>
          <a:prstGeom prst="rect">
            <a:avLst/>
          </a:prstGeom>
          <a:ln>
            <a:noFill/>
          </a:ln>
          <a:effectLst>
            <a:softEdge rad="112500"/>
          </a:effectLst>
        </p:spPr>
      </p:pic>
      <p:sp>
        <p:nvSpPr>
          <p:cNvPr id="9" name="TextBox 8">
            <a:extLst>
              <a:ext uri="{FF2B5EF4-FFF2-40B4-BE49-F238E27FC236}">
                <a16:creationId xmlns:a16="http://schemas.microsoft.com/office/drawing/2014/main" id="{D330F4A9-FEA6-458B-5C0C-3CB5D14FFCCC}"/>
              </a:ext>
            </a:extLst>
          </p:cNvPr>
          <p:cNvSpPr txBox="1"/>
          <p:nvPr/>
        </p:nvSpPr>
        <p:spPr>
          <a:xfrm>
            <a:off x="1863307" y="3607609"/>
            <a:ext cx="2881223" cy="677108"/>
          </a:xfrm>
          <a:prstGeom prst="rect">
            <a:avLst/>
          </a:prstGeom>
          <a:noFill/>
        </p:spPr>
        <p:txBody>
          <a:bodyPr wrap="square" rtlCol="0">
            <a:spAutoFit/>
          </a:bodyPr>
          <a:lstStyle/>
          <a:p>
            <a:r>
              <a:rPr lang="en-IN" sz="3800" b="1" dirty="0"/>
              <a:t>Output:</a:t>
            </a:r>
          </a:p>
        </p:txBody>
      </p:sp>
      <p:sp>
        <p:nvSpPr>
          <p:cNvPr id="10" name="TextBox 9">
            <a:extLst>
              <a:ext uri="{FF2B5EF4-FFF2-40B4-BE49-F238E27FC236}">
                <a16:creationId xmlns:a16="http://schemas.microsoft.com/office/drawing/2014/main" id="{8D1AC5E1-528C-AB29-AF27-AB6174D09369}"/>
              </a:ext>
            </a:extLst>
          </p:cNvPr>
          <p:cNvSpPr txBox="1"/>
          <p:nvPr/>
        </p:nvSpPr>
        <p:spPr>
          <a:xfrm>
            <a:off x="13664241" y="3767669"/>
            <a:ext cx="10075653" cy="3477875"/>
          </a:xfrm>
          <a:prstGeom prst="rect">
            <a:avLst/>
          </a:prstGeom>
          <a:noFill/>
        </p:spPr>
        <p:txBody>
          <a:bodyPr wrap="square" rtlCol="0">
            <a:spAutoFit/>
          </a:bodyPr>
          <a:lstStyle/>
          <a:p>
            <a:r>
              <a:rPr lang="en-IN" sz="3800" b="1" dirty="0"/>
              <a:t>Insight:</a:t>
            </a:r>
          </a:p>
          <a:p>
            <a:pPr algn="just"/>
            <a:endParaRPr lang="en-IN" sz="3800" b="1" dirty="0"/>
          </a:p>
          <a:p>
            <a:pPr algn="just"/>
            <a:r>
              <a:rPr lang="en-US" b="0" i="0" dirty="0">
                <a:solidFill>
                  <a:schemeClr val="accent3"/>
                </a:solidFill>
                <a:effectLst/>
                <a:latin typeface="Söhne"/>
              </a:rPr>
              <a:t>RajannaSircilla,Hyderabad,andBhadradriKothagudemdistricts have a relatively high tourist footfall to population ratio compared to other districts in Telangana.</a:t>
            </a:r>
            <a:endParaRPr lang="en-US" dirty="0">
              <a:solidFill>
                <a:schemeClr val="accent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888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40722670-2B21-68EB-28E8-3A1B62241DBC}"/>
              </a:ext>
            </a:extLst>
          </p:cNvPr>
          <p:cNvSpPr>
            <a:spLocks noChangeAspect="1" noChangeArrowheads="1"/>
          </p:cNvSpPr>
          <p:nvPr/>
        </p:nvSpPr>
        <p:spPr bwMode="auto">
          <a:xfrm>
            <a:off x="14572502" y="4712662"/>
            <a:ext cx="501208" cy="496370"/>
          </a:xfrm>
          <a:custGeom>
            <a:avLst/>
            <a:gdLst>
              <a:gd name="T0" fmla="*/ 169 w 371"/>
              <a:gd name="T1" fmla="*/ 285 h 367"/>
              <a:gd name="T2" fmla="*/ 169 w 371"/>
              <a:gd name="T3" fmla="*/ 285 h 367"/>
              <a:gd name="T4" fmla="*/ 194 w 371"/>
              <a:gd name="T5" fmla="*/ 309 h 367"/>
              <a:gd name="T6" fmla="*/ 194 w 371"/>
              <a:gd name="T7" fmla="*/ 309 h 367"/>
              <a:gd name="T8" fmla="*/ 169 w 371"/>
              <a:gd name="T9" fmla="*/ 334 h 367"/>
              <a:gd name="T10" fmla="*/ 169 w 371"/>
              <a:gd name="T11" fmla="*/ 334 h 367"/>
              <a:gd name="T12" fmla="*/ 145 w 371"/>
              <a:gd name="T13" fmla="*/ 309 h 367"/>
              <a:gd name="T14" fmla="*/ 145 w 371"/>
              <a:gd name="T15" fmla="*/ 309 h 367"/>
              <a:gd name="T16" fmla="*/ 169 w 371"/>
              <a:gd name="T17" fmla="*/ 285 h 367"/>
              <a:gd name="T18" fmla="*/ 56 w 371"/>
              <a:gd name="T19" fmla="*/ 172 h 367"/>
              <a:gd name="T20" fmla="*/ 56 w 371"/>
              <a:gd name="T21" fmla="*/ 172 h 367"/>
              <a:gd name="T22" fmla="*/ 81 w 371"/>
              <a:gd name="T23" fmla="*/ 196 h 367"/>
              <a:gd name="T24" fmla="*/ 81 w 371"/>
              <a:gd name="T25" fmla="*/ 196 h 367"/>
              <a:gd name="T26" fmla="*/ 56 w 371"/>
              <a:gd name="T27" fmla="*/ 221 h 367"/>
              <a:gd name="T28" fmla="*/ 56 w 371"/>
              <a:gd name="T29" fmla="*/ 221 h 367"/>
              <a:gd name="T30" fmla="*/ 33 w 371"/>
              <a:gd name="T31" fmla="*/ 196 h 367"/>
              <a:gd name="T32" fmla="*/ 33 w 371"/>
              <a:gd name="T33" fmla="*/ 196 h 367"/>
              <a:gd name="T34" fmla="*/ 56 w 371"/>
              <a:gd name="T35" fmla="*/ 172 h 367"/>
              <a:gd name="T36" fmla="*/ 365 w 371"/>
              <a:gd name="T37" fmla="*/ 117 h 367"/>
              <a:gd name="T38" fmla="*/ 225 w 371"/>
              <a:gd name="T39" fmla="*/ 157 h 367"/>
              <a:gd name="T40" fmla="*/ 214 w 371"/>
              <a:gd name="T41" fmla="*/ 193 h 367"/>
              <a:gd name="T42" fmla="*/ 343 w 371"/>
              <a:gd name="T43" fmla="*/ 157 h 367"/>
              <a:gd name="T44" fmla="*/ 343 w 371"/>
              <a:gd name="T45" fmla="*/ 157 h 367"/>
              <a:gd name="T46" fmla="*/ 365 w 371"/>
              <a:gd name="T47" fmla="*/ 117 h 367"/>
              <a:gd name="T48" fmla="*/ 236 w 371"/>
              <a:gd name="T49" fmla="*/ 0 h 367"/>
              <a:gd name="T50" fmla="*/ 236 w 371"/>
              <a:gd name="T51" fmla="*/ 0 h 367"/>
              <a:gd name="T52" fmla="*/ 209 w 371"/>
              <a:gd name="T53" fmla="*/ 23 h 367"/>
              <a:gd name="T54" fmla="*/ 166 w 371"/>
              <a:gd name="T55" fmla="*/ 173 h 367"/>
              <a:gd name="T56" fmla="*/ 112 w 371"/>
              <a:gd name="T57" fmla="*/ 189 h 367"/>
              <a:gd name="T58" fmla="*/ 112 w 371"/>
              <a:gd name="T59" fmla="*/ 189 h 367"/>
              <a:gd name="T60" fmla="*/ 56 w 371"/>
              <a:gd name="T61" fmla="*/ 140 h 367"/>
              <a:gd name="T62" fmla="*/ 56 w 371"/>
              <a:gd name="T63" fmla="*/ 140 h 367"/>
              <a:gd name="T64" fmla="*/ 0 w 371"/>
              <a:gd name="T65" fmla="*/ 196 h 367"/>
              <a:gd name="T66" fmla="*/ 0 w 371"/>
              <a:gd name="T67" fmla="*/ 196 h 367"/>
              <a:gd name="T68" fmla="*/ 56 w 371"/>
              <a:gd name="T69" fmla="*/ 253 h 367"/>
              <a:gd name="T70" fmla="*/ 56 w 371"/>
              <a:gd name="T71" fmla="*/ 253 h 367"/>
              <a:gd name="T72" fmla="*/ 105 w 371"/>
              <a:gd name="T73" fmla="*/ 224 h 367"/>
              <a:gd name="T74" fmla="*/ 156 w 371"/>
              <a:gd name="T75" fmla="*/ 210 h 367"/>
              <a:gd name="T76" fmla="*/ 142 w 371"/>
              <a:gd name="T77" fmla="*/ 260 h 367"/>
              <a:gd name="T78" fmla="*/ 142 w 371"/>
              <a:gd name="T79" fmla="*/ 260 h 367"/>
              <a:gd name="T80" fmla="*/ 113 w 371"/>
              <a:gd name="T81" fmla="*/ 309 h 367"/>
              <a:gd name="T82" fmla="*/ 113 w 371"/>
              <a:gd name="T83" fmla="*/ 309 h 367"/>
              <a:gd name="T84" fmla="*/ 169 w 371"/>
              <a:gd name="T85" fmla="*/ 366 h 367"/>
              <a:gd name="T86" fmla="*/ 169 w 371"/>
              <a:gd name="T87" fmla="*/ 366 h 367"/>
              <a:gd name="T88" fmla="*/ 226 w 371"/>
              <a:gd name="T89" fmla="*/ 309 h 367"/>
              <a:gd name="T90" fmla="*/ 226 w 371"/>
              <a:gd name="T91" fmla="*/ 309 h 367"/>
              <a:gd name="T92" fmla="*/ 177 w 371"/>
              <a:gd name="T93" fmla="*/ 253 h 367"/>
              <a:gd name="T94" fmla="*/ 249 w 371"/>
              <a:gd name="T95" fmla="*/ 1 h 367"/>
              <a:gd name="T96" fmla="*/ 249 w 371"/>
              <a:gd name="T97" fmla="*/ 1 h 367"/>
              <a:gd name="T98" fmla="*/ 236 w 371"/>
              <a:gd name="T99"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1" h="367">
                <a:moveTo>
                  <a:pt x="169" y="285"/>
                </a:moveTo>
                <a:lnTo>
                  <a:pt x="169" y="285"/>
                </a:lnTo>
                <a:cubicBezTo>
                  <a:pt x="183" y="285"/>
                  <a:pt x="194" y="296"/>
                  <a:pt x="194" y="309"/>
                </a:cubicBezTo>
                <a:lnTo>
                  <a:pt x="194" y="309"/>
                </a:lnTo>
                <a:cubicBezTo>
                  <a:pt x="194" y="323"/>
                  <a:pt x="183" y="334"/>
                  <a:pt x="169" y="334"/>
                </a:cubicBezTo>
                <a:lnTo>
                  <a:pt x="169" y="334"/>
                </a:lnTo>
                <a:cubicBezTo>
                  <a:pt x="156" y="334"/>
                  <a:pt x="145" y="323"/>
                  <a:pt x="145" y="309"/>
                </a:cubicBezTo>
                <a:lnTo>
                  <a:pt x="145" y="309"/>
                </a:lnTo>
                <a:cubicBezTo>
                  <a:pt x="145" y="296"/>
                  <a:pt x="156" y="285"/>
                  <a:pt x="169" y="285"/>
                </a:cubicBezTo>
                <a:close/>
                <a:moveTo>
                  <a:pt x="56" y="172"/>
                </a:moveTo>
                <a:lnTo>
                  <a:pt x="56" y="172"/>
                </a:lnTo>
                <a:cubicBezTo>
                  <a:pt x="70" y="172"/>
                  <a:pt x="81" y="183"/>
                  <a:pt x="81" y="196"/>
                </a:cubicBezTo>
                <a:lnTo>
                  <a:pt x="81" y="196"/>
                </a:lnTo>
                <a:cubicBezTo>
                  <a:pt x="81" y="210"/>
                  <a:pt x="70" y="221"/>
                  <a:pt x="56" y="221"/>
                </a:cubicBezTo>
                <a:lnTo>
                  <a:pt x="56" y="221"/>
                </a:lnTo>
                <a:cubicBezTo>
                  <a:pt x="43" y="221"/>
                  <a:pt x="33" y="210"/>
                  <a:pt x="33" y="196"/>
                </a:cubicBezTo>
                <a:lnTo>
                  <a:pt x="33" y="196"/>
                </a:lnTo>
                <a:cubicBezTo>
                  <a:pt x="33" y="183"/>
                  <a:pt x="43" y="172"/>
                  <a:pt x="56" y="172"/>
                </a:cubicBezTo>
                <a:close/>
                <a:moveTo>
                  <a:pt x="365" y="117"/>
                </a:moveTo>
                <a:lnTo>
                  <a:pt x="225" y="157"/>
                </a:lnTo>
                <a:lnTo>
                  <a:pt x="214" y="193"/>
                </a:lnTo>
                <a:lnTo>
                  <a:pt x="343" y="157"/>
                </a:lnTo>
                <a:lnTo>
                  <a:pt x="343" y="157"/>
                </a:lnTo>
                <a:cubicBezTo>
                  <a:pt x="360" y="152"/>
                  <a:pt x="370" y="134"/>
                  <a:pt x="365" y="117"/>
                </a:cubicBezTo>
                <a:close/>
                <a:moveTo>
                  <a:pt x="236" y="0"/>
                </a:moveTo>
                <a:lnTo>
                  <a:pt x="236" y="0"/>
                </a:lnTo>
                <a:cubicBezTo>
                  <a:pt x="224" y="1"/>
                  <a:pt x="213" y="10"/>
                  <a:pt x="209" y="23"/>
                </a:cubicBezTo>
                <a:lnTo>
                  <a:pt x="166" y="173"/>
                </a:lnTo>
                <a:lnTo>
                  <a:pt x="112" y="189"/>
                </a:lnTo>
                <a:lnTo>
                  <a:pt x="112" y="189"/>
                </a:lnTo>
                <a:cubicBezTo>
                  <a:pt x="109" y="162"/>
                  <a:pt x="85" y="140"/>
                  <a:pt x="56" y="140"/>
                </a:cubicBezTo>
                <a:lnTo>
                  <a:pt x="56" y="140"/>
                </a:lnTo>
                <a:cubicBezTo>
                  <a:pt x="25" y="140"/>
                  <a:pt x="0" y="166"/>
                  <a:pt x="0" y="196"/>
                </a:cubicBezTo>
                <a:lnTo>
                  <a:pt x="0" y="196"/>
                </a:lnTo>
                <a:cubicBezTo>
                  <a:pt x="0" y="228"/>
                  <a:pt x="25" y="253"/>
                  <a:pt x="56" y="253"/>
                </a:cubicBezTo>
                <a:lnTo>
                  <a:pt x="56" y="253"/>
                </a:lnTo>
                <a:cubicBezTo>
                  <a:pt x="77" y="253"/>
                  <a:pt x="96" y="241"/>
                  <a:pt x="105" y="224"/>
                </a:cubicBezTo>
                <a:lnTo>
                  <a:pt x="156" y="210"/>
                </a:lnTo>
                <a:lnTo>
                  <a:pt x="142" y="260"/>
                </a:lnTo>
                <a:lnTo>
                  <a:pt x="142" y="260"/>
                </a:lnTo>
                <a:cubicBezTo>
                  <a:pt x="125" y="270"/>
                  <a:pt x="113" y="289"/>
                  <a:pt x="113" y="309"/>
                </a:cubicBezTo>
                <a:lnTo>
                  <a:pt x="113" y="309"/>
                </a:lnTo>
                <a:cubicBezTo>
                  <a:pt x="113" y="340"/>
                  <a:pt x="138" y="366"/>
                  <a:pt x="169" y="366"/>
                </a:cubicBezTo>
                <a:lnTo>
                  <a:pt x="169" y="366"/>
                </a:lnTo>
                <a:cubicBezTo>
                  <a:pt x="200" y="366"/>
                  <a:pt x="226" y="340"/>
                  <a:pt x="226" y="309"/>
                </a:cubicBezTo>
                <a:lnTo>
                  <a:pt x="226" y="309"/>
                </a:lnTo>
                <a:cubicBezTo>
                  <a:pt x="226" y="281"/>
                  <a:pt x="205" y="258"/>
                  <a:pt x="177" y="253"/>
                </a:cubicBezTo>
                <a:lnTo>
                  <a:pt x="249" y="1"/>
                </a:lnTo>
                <a:lnTo>
                  <a:pt x="249" y="1"/>
                </a:lnTo>
                <a:cubicBezTo>
                  <a:pt x="245" y="0"/>
                  <a:pt x="240" y="0"/>
                  <a:pt x="236" y="0"/>
                </a:cubicBezTo>
                <a:close/>
              </a:path>
            </a:pathLst>
          </a:custGeom>
          <a:solidFill>
            <a:schemeClr val="bg1"/>
          </a:solidFill>
          <a:ln>
            <a:noFill/>
          </a:ln>
          <a:effectLst/>
        </p:spPr>
        <p:txBody>
          <a:bodyPr wrap="none" anchor="ctr"/>
          <a:lstStyle/>
          <a:p>
            <a:pPr eaLnBrk="1" fontAlgn="auto" hangingPunct="1">
              <a:spcBef>
                <a:spcPts val="0"/>
              </a:spcBef>
              <a:spcAft>
                <a:spcPts val="0"/>
              </a:spcAft>
              <a:defRPr/>
            </a:pPr>
            <a:endParaRPr lang="en-US" sz="5922" dirty="0">
              <a:latin typeface="Heebo Light" pitchFamily="2" charset="-79"/>
            </a:endParaRPr>
          </a:p>
        </p:txBody>
      </p:sp>
      <p:sp>
        <p:nvSpPr>
          <p:cNvPr id="4" name="Freeform 19">
            <a:extLst>
              <a:ext uri="{FF2B5EF4-FFF2-40B4-BE49-F238E27FC236}">
                <a16:creationId xmlns:a16="http://schemas.microsoft.com/office/drawing/2014/main" id="{14AD6E55-7F24-FD32-2961-C9D480DC889F}"/>
              </a:ext>
            </a:extLst>
          </p:cNvPr>
          <p:cNvSpPr>
            <a:spLocks noChangeAspect="1" noChangeArrowheads="1"/>
          </p:cNvSpPr>
          <p:nvPr/>
        </p:nvSpPr>
        <p:spPr bwMode="auto">
          <a:xfrm>
            <a:off x="14545912" y="11178897"/>
            <a:ext cx="554388" cy="556000"/>
          </a:xfrm>
          <a:custGeom>
            <a:avLst/>
            <a:gdLst>
              <a:gd name="T0" fmla="*/ 271 w 411"/>
              <a:gd name="T1" fmla="*/ 49 h 411"/>
              <a:gd name="T2" fmla="*/ 361 w 411"/>
              <a:gd name="T3" fmla="*/ 140 h 411"/>
              <a:gd name="T4" fmla="*/ 260 w 411"/>
              <a:gd name="T5" fmla="*/ 213 h 411"/>
              <a:gd name="T6" fmla="*/ 251 w 411"/>
              <a:gd name="T7" fmla="*/ 219 h 411"/>
              <a:gd name="T8" fmla="*/ 255 w 411"/>
              <a:gd name="T9" fmla="*/ 231 h 411"/>
              <a:gd name="T10" fmla="*/ 255 w 411"/>
              <a:gd name="T11" fmla="*/ 231 h 411"/>
              <a:gd name="T12" fmla="*/ 235 w 411"/>
              <a:gd name="T13" fmla="*/ 316 h 411"/>
              <a:gd name="T14" fmla="*/ 94 w 411"/>
              <a:gd name="T15" fmla="*/ 175 h 411"/>
              <a:gd name="T16" fmla="*/ 94 w 411"/>
              <a:gd name="T17" fmla="*/ 175 h 411"/>
              <a:gd name="T18" fmla="*/ 180 w 411"/>
              <a:gd name="T19" fmla="*/ 156 h 411"/>
              <a:gd name="T20" fmla="*/ 190 w 411"/>
              <a:gd name="T21" fmla="*/ 159 h 411"/>
              <a:gd name="T22" fmla="*/ 197 w 411"/>
              <a:gd name="T23" fmla="*/ 150 h 411"/>
              <a:gd name="T24" fmla="*/ 271 w 411"/>
              <a:gd name="T25" fmla="*/ 49 h 411"/>
              <a:gd name="T26" fmla="*/ 267 w 411"/>
              <a:gd name="T27" fmla="*/ 0 h 411"/>
              <a:gd name="T28" fmla="*/ 256 w 411"/>
              <a:gd name="T29" fmla="*/ 15 h 411"/>
              <a:gd name="T30" fmla="*/ 176 w 411"/>
              <a:gd name="T31" fmla="*/ 123 h 411"/>
              <a:gd name="T32" fmla="*/ 176 w 411"/>
              <a:gd name="T33" fmla="*/ 123 h 411"/>
              <a:gd name="T34" fmla="*/ 57 w 411"/>
              <a:gd name="T35" fmla="*/ 160 h 411"/>
              <a:gd name="T36" fmla="*/ 45 w 411"/>
              <a:gd name="T37" fmla="*/ 171 h 411"/>
              <a:gd name="T38" fmla="*/ 130 w 411"/>
              <a:gd name="T39" fmla="*/ 257 h 411"/>
              <a:gd name="T40" fmla="*/ 0 w 411"/>
              <a:gd name="T41" fmla="*/ 387 h 411"/>
              <a:gd name="T42" fmla="*/ 0 w 411"/>
              <a:gd name="T43" fmla="*/ 410 h 411"/>
              <a:gd name="T44" fmla="*/ 23 w 411"/>
              <a:gd name="T45" fmla="*/ 410 h 411"/>
              <a:gd name="T46" fmla="*/ 153 w 411"/>
              <a:gd name="T47" fmla="*/ 280 h 411"/>
              <a:gd name="T48" fmla="*/ 239 w 411"/>
              <a:gd name="T49" fmla="*/ 365 h 411"/>
              <a:gd name="T50" fmla="*/ 250 w 411"/>
              <a:gd name="T51" fmla="*/ 354 h 411"/>
              <a:gd name="T52" fmla="*/ 250 w 411"/>
              <a:gd name="T53" fmla="*/ 354 h 411"/>
              <a:gd name="T54" fmla="*/ 287 w 411"/>
              <a:gd name="T55" fmla="*/ 234 h 411"/>
              <a:gd name="T56" fmla="*/ 395 w 411"/>
              <a:gd name="T57" fmla="*/ 155 h 411"/>
              <a:gd name="T58" fmla="*/ 410 w 411"/>
              <a:gd name="T59" fmla="*/ 144 h 411"/>
              <a:gd name="T60" fmla="*/ 267 w 411"/>
              <a:gd name="T61"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1" h="411">
                <a:moveTo>
                  <a:pt x="271" y="49"/>
                </a:moveTo>
                <a:lnTo>
                  <a:pt x="361" y="140"/>
                </a:lnTo>
                <a:lnTo>
                  <a:pt x="260" y="213"/>
                </a:lnTo>
                <a:lnTo>
                  <a:pt x="251" y="219"/>
                </a:lnTo>
                <a:lnTo>
                  <a:pt x="255" y="231"/>
                </a:lnTo>
                <a:lnTo>
                  <a:pt x="255" y="231"/>
                </a:lnTo>
                <a:cubicBezTo>
                  <a:pt x="262" y="260"/>
                  <a:pt x="254" y="290"/>
                  <a:pt x="235" y="316"/>
                </a:cubicBezTo>
                <a:lnTo>
                  <a:pt x="94" y="175"/>
                </a:lnTo>
                <a:lnTo>
                  <a:pt x="94" y="175"/>
                </a:lnTo>
                <a:cubicBezTo>
                  <a:pt x="119" y="156"/>
                  <a:pt x="150" y="148"/>
                  <a:pt x="180" y="156"/>
                </a:cubicBezTo>
                <a:lnTo>
                  <a:pt x="190" y="159"/>
                </a:lnTo>
                <a:lnTo>
                  <a:pt x="197" y="150"/>
                </a:lnTo>
                <a:lnTo>
                  <a:pt x="271" y="49"/>
                </a:lnTo>
                <a:close/>
                <a:moveTo>
                  <a:pt x="267" y="0"/>
                </a:moveTo>
                <a:lnTo>
                  <a:pt x="256" y="15"/>
                </a:lnTo>
                <a:lnTo>
                  <a:pt x="176" y="123"/>
                </a:lnTo>
                <a:lnTo>
                  <a:pt x="176" y="123"/>
                </a:lnTo>
                <a:cubicBezTo>
                  <a:pt x="134" y="115"/>
                  <a:pt x="89" y="128"/>
                  <a:pt x="57" y="160"/>
                </a:cubicBezTo>
                <a:lnTo>
                  <a:pt x="45" y="171"/>
                </a:lnTo>
                <a:lnTo>
                  <a:pt x="130" y="257"/>
                </a:lnTo>
                <a:lnTo>
                  <a:pt x="0" y="387"/>
                </a:lnTo>
                <a:lnTo>
                  <a:pt x="0" y="410"/>
                </a:lnTo>
                <a:lnTo>
                  <a:pt x="23" y="410"/>
                </a:lnTo>
                <a:lnTo>
                  <a:pt x="153" y="280"/>
                </a:lnTo>
                <a:lnTo>
                  <a:pt x="239" y="365"/>
                </a:lnTo>
                <a:lnTo>
                  <a:pt x="250" y="354"/>
                </a:lnTo>
                <a:lnTo>
                  <a:pt x="250" y="354"/>
                </a:lnTo>
                <a:cubicBezTo>
                  <a:pt x="283" y="321"/>
                  <a:pt x="294" y="276"/>
                  <a:pt x="287" y="234"/>
                </a:cubicBezTo>
                <a:lnTo>
                  <a:pt x="395" y="155"/>
                </a:lnTo>
                <a:lnTo>
                  <a:pt x="410" y="144"/>
                </a:lnTo>
                <a:lnTo>
                  <a:pt x="267" y="0"/>
                </a:lnTo>
                <a:close/>
              </a:path>
            </a:pathLst>
          </a:custGeom>
          <a:solidFill>
            <a:schemeClr val="bg1"/>
          </a:solidFill>
          <a:ln>
            <a:noFill/>
          </a:ln>
          <a:effectLst/>
        </p:spPr>
        <p:txBody>
          <a:bodyPr wrap="none" anchor="ctr"/>
          <a:lstStyle/>
          <a:p>
            <a:pPr eaLnBrk="1" fontAlgn="auto" hangingPunct="1">
              <a:spcBef>
                <a:spcPts val="0"/>
              </a:spcBef>
              <a:spcAft>
                <a:spcPts val="0"/>
              </a:spcAft>
              <a:defRPr/>
            </a:pPr>
            <a:endParaRPr lang="en-US" sz="5922" dirty="0">
              <a:latin typeface="Heebo Light" pitchFamily="2" charset="-79"/>
            </a:endParaRPr>
          </a:p>
        </p:txBody>
      </p:sp>
      <p:sp>
        <p:nvSpPr>
          <p:cNvPr id="5" name="TextBox 4">
            <a:extLst>
              <a:ext uri="{FF2B5EF4-FFF2-40B4-BE49-F238E27FC236}">
                <a16:creationId xmlns:a16="http://schemas.microsoft.com/office/drawing/2014/main" id="{68EC0B54-EB5E-A226-8E76-16BF6B610FDF}"/>
              </a:ext>
            </a:extLst>
          </p:cNvPr>
          <p:cNvSpPr txBox="1"/>
          <p:nvPr/>
        </p:nvSpPr>
        <p:spPr>
          <a:xfrm>
            <a:off x="1863307" y="486419"/>
            <a:ext cx="10765765" cy="1785104"/>
          </a:xfrm>
          <a:prstGeom prst="rect">
            <a:avLst/>
          </a:prstGeom>
          <a:noFill/>
        </p:spPr>
        <p:txBody>
          <a:bodyPr wrap="square" rtlCol="0">
            <a:spAutoFit/>
          </a:bodyPr>
          <a:lstStyle/>
          <a:p>
            <a:r>
              <a:rPr lang="en-IN" sz="3800" b="1" dirty="0"/>
              <a:t>Question 9:</a:t>
            </a:r>
          </a:p>
          <a:p>
            <a:r>
              <a:rPr lang="en-IN" dirty="0">
                <a:solidFill>
                  <a:srgbClr val="0070C0"/>
                </a:solidFill>
                <a:latin typeface="Times New Roman" panose="02020603050405020304" pitchFamily="18" charset="0"/>
                <a:cs typeface="Times New Roman" panose="02020603050405020304" pitchFamily="18" charset="0"/>
              </a:rPr>
              <a:t>List the bottom 5 districts based on population to tourist football ratio in 2019</a:t>
            </a:r>
          </a:p>
        </p:txBody>
      </p:sp>
      <p:pic>
        <p:nvPicPr>
          <p:cNvPr id="6" name="Picture 5">
            <a:extLst>
              <a:ext uri="{FF2B5EF4-FFF2-40B4-BE49-F238E27FC236}">
                <a16:creationId xmlns:a16="http://schemas.microsoft.com/office/drawing/2014/main" id="{5F979BA3-6E1A-091E-6F8B-4366730C8A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7380" y="5497329"/>
            <a:ext cx="10260947" cy="5750825"/>
          </a:xfrm>
          <a:prstGeom prst="rect">
            <a:avLst/>
          </a:prstGeom>
          <a:ln>
            <a:noFill/>
          </a:ln>
          <a:effectLst>
            <a:softEdge rad="112500"/>
          </a:effectLst>
        </p:spPr>
      </p:pic>
      <p:sp>
        <p:nvSpPr>
          <p:cNvPr id="7" name="TextBox 6">
            <a:extLst>
              <a:ext uri="{FF2B5EF4-FFF2-40B4-BE49-F238E27FC236}">
                <a16:creationId xmlns:a16="http://schemas.microsoft.com/office/drawing/2014/main" id="{EEAD81F3-6595-3CEC-EAE2-A05235F4AB05}"/>
              </a:ext>
            </a:extLst>
          </p:cNvPr>
          <p:cNvSpPr txBox="1"/>
          <p:nvPr/>
        </p:nvSpPr>
        <p:spPr>
          <a:xfrm>
            <a:off x="1863307" y="3607609"/>
            <a:ext cx="2881223" cy="677108"/>
          </a:xfrm>
          <a:prstGeom prst="rect">
            <a:avLst/>
          </a:prstGeom>
          <a:noFill/>
        </p:spPr>
        <p:txBody>
          <a:bodyPr wrap="square" rtlCol="0">
            <a:spAutoFit/>
          </a:bodyPr>
          <a:lstStyle/>
          <a:p>
            <a:r>
              <a:rPr lang="en-IN" sz="3800" b="1" dirty="0"/>
              <a:t>Output:</a:t>
            </a:r>
          </a:p>
        </p:txBody>
      </p:sp>
      <p:sp>
        <p:nvSpPr>
          <p:cNvPr id="8" name="TextBox 7">
            <a:extLst>
              <a:ext uri="{FF2B5EF4-FFF2-40B4-BE49-F238E27FC236}">
                <a16:creationId xmlns:a16="http://schemas.microsoft.com/office/drawing/2014/main" id="{05613E52-8361-01E6-186C-ECB6CAA84841}"/>
              </a:ext>
            </a:extLst>
          </p:cNvPr>
          <p:cNvSpPr txBox="1"/>
          <p:nvPr/>
        </p:nvSpPr>
        <p:spPr>
          <a:xfrm>
            <a:off x="13560724" y="3268274"/>
            <a:ext cx="9937631" cy="5139869"/>
          </a:xfrm>
          <a:prstGeom prst="rect">
            <a:avLst/>
          </a:prstGeom>
          <a:noFill/>
        </p:spPr>
        <p:txBody>
          <a:bodyPr wrap="square" rtlCol="0">
            <a:spAutoFit/>
          </a:bodyPr>
          <a:lstStyle/>
          <a:p>
            <a:r>
              <a:rPr lang="en-IN" sz="3800" b="1" dirty="0"/>
              <a:t>Insight:</a:t>
            </a:r>
          </a:p>
          <a:p>
            <a:endParaRPr lang="en-IN" sz="3800" b="1" dirty="0">
              <a:solidFill>
                <a:srgbClr val="0070C0"/>
              </a:solidFill>
            </a:endParaRPr>
          </a:p>
          <a:p>
            <a:pPr algn="just"/>
            <a:r>
              <a:rPr lang="en-US" b="0" i="0" dirty="0">
                <a:solidFill>
                  <a:srgbClr val="0070C0"/>
                </a:solidFill>
                <a:effectLst/>
                <a:latin typeface="Söhne"/>
              </a:rPr>
              <a:t>Kamareddy, Peddapalli, and RangaReddy districts have a relatively low tourist football ratio compared to other districts in Telangana. The reasons for the low tourist football ratio could be a combination of factors such as lack of major tourist attractions, less developed tourism infrastructure, lack of promotion, and location</a:t>
            </a:r>
            <a:endParaRPr lang="en-US"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3783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145439-BAD0-A913-B793-5BE0D2CD8E49}"/>
              </a:ext>
            </a:extLst>
          </p:cNvPr>
          <p:cNvSpPr txBox="1"/>
          <p:nvPr/>
        </p:nvSpPr>
        <p:spPr>
          <a:xfrm>
            <a:off x="1863307" y="30118"/>
            <a:ext cx="10765765" cy="2339102"/>
          </a:xfrm>
          <a:prstGeom prst="rect">
            <a:avLst/>
          </a:prstGeom>
          <a:noFill/>
        </p:spPr>
        <p:txBody>
          <a:bodyPr wrap="square" rtlCol="0">
            <a:spAutoFit/>
          </a:bodyPr>
          <a:lstStyle/>
          <a:p>
            <a:r>
              <a:rPr lang="en-IN" sz="3800" b="1" dirty="0"/>
              <a:t>Question 10:</a:t>
            </a:r>
          </a:p>
          <a:p>
            <a:r>
              <a:rPr lang="en-IN" dirty="0">
                <a:solidFill>
                  <a:schemeClr val="accent3"/>
                </a:solidFill>
                <a:latin typeface="Times New Roman" panose="02020603050405020304" pitchFamily="18" charset="0"/>
                <a:cs typeface="Times New Roman" panose="02020603050405020304" pitchFamily="18" charset="0"/>
              </a:rPr>
              <a:t>What will be the projected number of domestic tourist in Hyderabad in 2025 based on the growth are from previous years</a:t>
            </a:r>
          </a:p>
        </p:txBody>
      </p:sp>
      <p:pic>
        <p:nvPicPr>
          <p:cNvPr id="6" name="Picture 5">
            <a:extLst>
              <a:ext uri="{FF2B5EF4-FFF2-40B4-BE49-F238E27FC236}">
                <a16:creationId xmlns:a16="http://schemas.microsoft.com/office/drawing/2014/main" id="{5F5C8D6F-5BC7-9A8E-CFDC-CAF33975B86D}"/>
              </a:ext>
            </a:extLst>
          </p:cNvPr>
          <p:cNvPicPr>
            <a:picLocks noChangeAspect="1"/>
          </p:cNvPicPr>
          <p:nvPr/>
        </p:nvPicPr>
        <p:blipFill rotWithShape="1">
          <a:blip r:embed="rId2">
            <a:extLst>
              <a:ext uri="{28A0092B-C50C-407E-A947-70E740481C1C}">
                <a14:useLocalDpi xmlns:a14="http://schemas.microsoft.com/office/drawing/2010/main" val="0"/>
              </a:ext>
            </a:extLst>
          </a:blip>
          <a:srcRect l="1483" t="4995" r="624" b="-4995"/>
          <a:stretch/>
        </p:blipFill>
        <p:spPr>
          <a:xfrm>
            <a:off x="1587260" y="5523106"/>
            <a:ext cx="10628112" cy="5933791"/>
          </a:xfrm>
          <a:prstGeom prst="rect">
            <a:avLst/>
          </a:prstGeom>
          <a:ln>
            <a:noFill/>
          </a:ln>
          <a:effectLst>
            <a:softEdge rad="112500"/>
          </a:effectLst>
        </p:spPr>
      </p:pic>
      <p:sp>
        <p:nvSpPr>
          <p:cNvPr id="7" name="TextBox 6">
            <a:extLst>
              <a:ext uri="{FF2B5EF4-FFF2-40B4-BE49-F238E27FC236}">
                <a16:creationId xmlns:a16="http://schemas.microsoft.com/office/drawing/2014/main" id="{39A17013-ED22-E002-45B6-48605152AAB4}"/>
              </a:ext>
            </a:extLst>
          </p:cNvPr>
          <p:cNvSpPr txBox="1"/>
          <p:nvPr/>
        </p:nvSpPr>
        <p:spPr>
          <a:xfrm>
            <a:off x="1863307" y="3607609"/>
            <a:ext cx="2881223" cy="677108"/>
          </a:xfrm>
          <a:prstGeom prst="rect">
            <a:avLst/>
          </a:prstGeom>
          <a:noFill/>
        </p:spPr>
        <p:txBody>
          <a:bodyPr wrap="square" rtlCol="0">
            <a:spAutoFit/>
          </a:bodyPr>
          <a:lstStyle/>
          <a:p>
            <a:r>
              <a:rPr lang="en-IN" sz="3800" b="1" dirty="0"/>
              <a:t>Output:</a:t>
            </a:r>
          </a:p>
        </p:txBody>
      </p:sp>
      <p:sp>
        <p:nvSpPr>
          <p:cNvPr id="8" name="TextBox 7">
            <a:extLst>
              <a:ext uri="{FF2B5EF4-FFF2-40B4-BE49-F238E27FC236}">
                <a16:creationId xmlns:a16="http://schemas.microsoft.com/office/drawing/2014/main" id="{C404D6EA-DFEE-A052-CA1E-A090B175C598}"/>
              </a:ext>
            </a:extLst>
          </p:cNvPr>
          <p:cNvSpPr txBox="1"/>
          <p:nvPr/>
        </p:nvSpPr>
        <p:spPr>
          <a:xfrm>
            <a:off x="14095562" y="3607609"/>
            <a:ext cx="9937631" cy="5109091"/>
          </a:xfrm>
          <a:prstGeom prst="rect">
            <a:avLst/>
          </a:prstGeom>
          <a:noFill/>
        </p:spPr>
        <p:txBody>
          <a:bodyPr wrap="square" rtlCol="0">
            <a:spAutoFit/>
          </a:bodyPr>
          <a:lstStyle/>
          <a:p>
            <a:r>
              <a:rPr lang="en-IN" sz="3800" b="1" dirty="0"/>
              <a:t>Insight:</a:t>
            </a:r>
          </a:p>
          <a:p>
            <a:pPr algn="just"/>
            <a:endParaRPr lang="en-US" b="0" i="0" dirty="0">
              <a:solidFill>
                <a:schemeClr val="accent4">
                  <a:lumMod val="50000"/>
                </a:schemeClr>
              </a:solidFill>
              <a:effectLst/>
              <a:latin typeface="Söhne"/>
            </a:endParaRPr>
          </a:p>
          <a:p>
            <a:pPr algn="just"/>
            <a:r>
              <a:rPr lang="en-US" b="0" i="0" dirty="0">
                <a:solidFill>
                  <a:schemeClr val="accent3"/>
                </a:solidFill>
                <a:effectLst/>
                <a:latin typeface="Söhne"/>
              </a:rPr>
              <a:t>The projected number of domestic visitors to Telangana in 2025 is 4.8 million, which is significantly lower than the 12 million domestic visitors recorded in 2019. The COVID-19 pandemic has severely impacted the tourism industry, with many people choosing to avoid travel and stay home to prevent the spread of the virus</a:t>
            </a:r>
            <a:endParaRPr lang="en-US" dirty="0">
              <a:solidFill>
                <a:schemeClr val="accent4">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412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78B700ED-BCB7-013F-3DA1-E4C883D06897}"/>
              </a:ext>
            </a:extLst>
          </p:cNvPr>
          <p:cNvSpPr>
            <a:spLocks noChangeAspect="1" noChangeArrowheads="1"/>
          </p:cNvSpPr>
          <p:nvPr/>
        </p:nvSpPr>
        <p:spPr bwMode="auto">
          <a:xfrm>
            <a:off x="14572502" y="4712662"/>
            <a:ext cx="501208" cy="496370"/>
          </a:xfrm>
          <a:custGeom>
            <a:avLst/>
            <a:gdLst>
              <a:gd name="T0" fmla="*/ 169 w 371"/>
              <a:gd name="T1" fmla="*/ 285 h 367"/>
              <a:gd name="T2" fmla="*/ 169 w 371"/>
              <a:gd name="T3" fmla="*/ 285 h 367"/>
              <a:gd name="T4" fmla="*/ 194 w 371"/>
              <a:gd name="T5" fmla="*/ 309 h 367"/>
              <a:gd name="T6" fmla="*/ 194 w 371"/>
              <a:gd name="T7" fmla="*/ 309 h 367"/>
              <a:gd name="T8" fmla="*/ 169 w 371"/>
              <a:gd name="T9" fmla="*/ 334 h 367"/>
              <a:gd name="T10" fmla="*/ 169 w 371"/>
              <a:gd name="T11" fmla="*/ 334 h 367"/>
              <a:gd name="T12" fmla="*/ 145 w 371"/>
              <a:gd name="T13" fmla="*/ 309 h 367"/>
              <a:gd name="T14" fmla="*/ 145 w 371"/>
              <a:gd name="T15" fmla="*/ 309 h 367"/>
              <a:gd name="T16" fmla="*/ 169 w 371"/>
              <a:gd name="T17" fmla="*/ 285 h 367"/>
              <a:gd name="T18" fmla="*/ 56 w 371"/>
              <a:gd name="T19" fmla="*/ 172 h 367"/>
              <a:gd name="T20" fmla="*/ 56 w 371"/>
              <a:gd name="T21" fmla="*/ 172 h 367"/>
              <a:gd name="T22" fmla="*/ 81 w 371"/>
              <a:gd name="T23" fmla="*/ 196 h 367"/>
              <a:gd name="T24" fmla="*/ 81 w 371"/>
              <a:gd name="T25" fmla="*/ 196 h 367"/>
              <a:gd name="T26" fmla="*/ 56 w 371"/>
              <a:gd name="T27" fmla="*/ 221 h 367"/>
              <a:gd name="T28" fmla="*/ 56 w 371"/>
              <a:gd name="T29" fmla="*/ 221 h 367"/>
              <a:gd name="T30" fmla="*/ 33 w 371"/>
              <a:gd name="T31" fmla="*/ 196 h 367"/>
              <a:gd name="T32" fmla="*/ 33 w 371"/>
              <a:gd name="T33" fmla="*/ 196 h 367"/>
              <a:gd name="T34" fmla="*/ 56 w 371"/>
              <a:gd name="T35" fmla="*/ 172 h 367"/>
              <a:gd name="T36" fmla="*/ 365 w 371"/>
              <a:gd name="T37" fmla="*/ 117 h 367"/>
              <a:gd name="T38" fmla="*/ 225 w 371"/>
              <a:gd name="T39" fmla="*/ 157 h 367"/>
              <a:gd name="T40" fmla="*/ 214 w 371"/>
              <a:gd name="T41" fmla="*/ 193 h 367"/>
              <a:gd name="T42" fmla="*/ 343 w 371"/>
              <a:gd name="T43" fmla="*/ 157 h 367"/>
              <a:gd name="T44" fmla="*/ 343 w 371"/>
              <a:gd name="T45" fmla="*/ 157 h 367"/>
              <a:gd name="T46" fmla="*/ 365 w 371"/>
              <a:gd name="T47" fmla="*/ 117 h 367"/>
              <a:gd name="T48" fmla="*/ 236 w 371"/>
              <a:gd name="T49" fmla="*/ 0 h 367"/>
              <a:gd name="T50" fmla="*/ 236 w 371"/>
              <a:gd name="T51" fmla="*/ 0 h 367"/>
              <a:gd name="T52" fmla="*/ 209 w 371"/>
              <a:gd name="T53" fmla="*/ 23 h 367"/>
              <a:gd name="T54" fmla="*/ 166 w 371"/>
              <a:gd name="T55" fmla="*/ 173 h 367"/>
              <a:gd name="T56" fmla="*/ 112 w 371"/>
              <a:gd name="T57" fmla="*/ 189 h 367"/>
              <a:gd name="T58" fmla="*/ 112 w 371"/>
              <a:gd name="T59" fmla="*/ 189 h 367"/>
              <a:gd name="T60" fmla="*/ 56 w 371"/>
              <a:gd name="T61" fmla="*/ 140 h 367"/>
              <a:gd name="T62" fmla="*/ 56 w 371"/>
              <a:gd name="T63" fmla="*/ 140 h 367"/>
              <a:gd name="T64" fmla="*/ 0 w 371"/>
              <a:gd name="T65" fmla="*/ 196 h 367"/>
              <a:gd name="T66" fmla="*/ 0 w 371"/>
              <a:gd name="T67" fmla="*/ 196 h 367"/>
              <a:gd name="T68" fmla="*/ 56 w 371"/>
              <a:gd name="T69" fmla="*/ 253 h 367"/>
              <a:gd name="T70" fmla="*/ 56 w 371"/>
              <a:gd name="T71" fmla="*/ 253 h 367"/>
              <a:gd name="T72" fmla="*/ 105 w 371"/>
              <a:gd name="T73" fmla="*/ 224 h 367"/>
              <a:gd name="T74" fmla="*/ 156 w 371"/>
              <a:gd name="T75" fmla="*/ 210 h 367"/>
              <a:gd name="T76" fmla="*/ 142 w 371"/>
              <a:gd name="T77" fmla="*/ 260 h 367"/>
              <a:gd name="T78" fmla="*/ 142 w 371"/>
              <a:gd name="T79" fmla="*/ 260 h 367"/>
              <a:gd name="T80" fmla="*/ 113 w 371"/>
              <a:gd name="T81" fmla="*/ 309 h 367"/>
              <a:gd name="T82" fmla="*/ 113 w 371"/>
              <a:gd name="T83" fmla="*/ 309 h 367"/>
              <a:gd name="T84" fmla="*/ 169 w 371"/>
              <a:gd name="T85" fmla="*/ 366 h 367"/>
              <a:gd name="T86" fmla="*/ 169 w 371"/>
              <a:gd name="T87" fmla="*/ 366 h 367"/>
              <a:gd name="T88" fmla="*/ 226 w 371"/>
              <a:gd name="T89" fmla="*/ 309 h 367"/>
              <a:gd name="T90" fmla="*/ 226 w 371"/>
              <a:gd name="T91" fmla="*/ 309 h 367"/>
              <a:gd name="T92" fmla="*/ 177 w 371"/>
              <a:gd name="T93" fmla="*/ 253 h 367"/>
              <a:gd name="T94" fmla="*/ 249 w 371"/>
              <a:gd name="T95" fmla="*/ 1 h 367"/>
              <a:gd name="T96" fmla="*/ 249 w 371"/>
              <a:gd name="T97" fmla="*/ 1 h 367"/>
              <a:gd name="T98" fmla="*/ 236 w 371"/>
              <a:gd name="T99"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1" h="367">
                <a:moveTo>
                  <a:pt x="169" y="285"/>
                </a:moveTo>
                <a:lnTo>
                  <a:pt x="169" y="285"/>
                </a:lnTo>
                <a:cubicBezTo>
                  <a:pt x="183" y="285"/>
                  <a:pt x="194" y="296"/>
                  <a:pt x="194" y="309"/>
                </a:cubicBezTo>
                <a:lnTo>
                  <a:pt x="194" y="309"/>
                </a:lnTo>
                <a:cubicBezTo>
                  <a:pt x="194" y="323"/>
                  <a:pt x="183" y="334"/>
                  <a:pt x="169" y="334"/>
                </a:cubicBezTo>
                <a:lnTo>
                  <a:pt x="169" y="334"/>
                </a:lnTo>
                <a:cubicBezTo>
                  <a:pt x="156" y="334"/>
                  <a:pt x="145" y="323"/>
                  <a:pt x="145" y="309"/>
                </a:cubicBezTo>
                <a:lnTo>
                  <a:pt x="145" y="309"/>
                </a:lnTo>
                <a:cubicBezTo>
                  <a:pt x="145" y="296"/>
                  <a:pt x="156" y="285"/>
                  <a:pt x="169" y="285"/>
                </a:cubicBezTo>
                <a:close/>
                <a:moveTo>
                  <a:pt x="56" y="172"/>
                </a:moveTo>
                <a:lnTo>
                  <a:pt x="56" y="172"/>
                </a:lnTo>
                <a:cubicBezTo>
                  <a:pt x="70" y="172"/>
                  <a:pt x="81" y="183"/>
                  <a:pt x="81" y="196"/>
                </a:cubicBezTo>
                <a:lnTo>
                  <a:pt x="81" y="196"/>
                </a:lnTo>
                <a:cubicBezTo>
                  <a:pt x="81" y="210"/>
                  <a:pt x="70" y="221"/>
                  <a:pt x="56" y="221"/>
                </a:cubicBezTo>
                <a:lnTo>
                  <a:pt x="56" y="221"/>
                </a:lnTo>
                <a:cubicBezTo>
                  <a:pt x="43" y="221"/>
                  <a:pt x="33" y="210"/>
                  <a:pt x="33" y="196"/>
                </a:cubicBezTo>
                <a:lnTo>
                  <a:pt x="33" y="196"/>
                </a:lnTo>
                <a:cubicBezTo>
                  <a:pt x="33" y="183"/>
                  <a:pt x="43" y="172"/>
                  <a:pt x="56" y="172"/>
                </a:cubicBezTo>
                <a:close/>
                <a:moveTo>
                  <a:pt x="365" y="117"/>
                </a:moveTo>
                <a:lnTo>
                  <a:pt x="225" y="157"/>
                </a:lnTo>
                <a:lnTo>
                  <a:pt x="214" y="193"/>
                </a:lnTo>
                <a:lnTo>
                  <a:pt x="343" y="157"/>
                </a:lnTo>
                <a:lnTo>
                  <a:pt x="343" y="157"/>
                </a:lnTo>
                <a:cubicBezTo>
                  <a:pt x="360" y="152"/>
                  <a:pt x="370" y="134"/>
                  <a:pt x="365" y="117"/>
                </a:cubicBezTo>
                <a:close/>
                <a:moveTo>
                  <a:pt x="236" y="0"/>
                </a:moveTo>
                <a:lnTo>
                  <a:pt x="236" y="0"/>
                </a:lnTo>
                <a:cubicBezTo>
                  <a:pt x="224" y="1"/>
                  <a:pt x="213" y="10"/>
                  <a:pt x="209" y="23"/>
                </a:cubicBezTo>
                <a:lnTo>
                  <a:pt x="166" y="173"/>
                </a:lnTo>
                <a:lnTo>
                  <a:pt x="112" y="189"/>
                </a:lnTo>
                <a:lnTo>
                  <a:pt x="112" y="189"/>
                </a:lnTo>
                <a:cubicBezTo>
                  <a:pt x="109" y="162"/>
                  <a:pt x="85" y="140"/>
                  <a:pt x="56" y="140"/>
                </a:cubicBezTo>
                <a:lnTo>
                  <a:pt x="56" y="140"/>
                </a:lnTo>
                <a:cubicBezTo>
                  <a:pt x="25" y="140"/>
                  <a:pt x="0" y="166"/>
                  <a:pt x="0" y="196"/>
                </a:cubicBezTo>
                <a:lnTo>
                  <a:pt x="0" y="196"/>
                </a:lnTo>
                <a:cubicBezTo>
                  <a:pt x="0" y="228"/>
                  <a:pt x="25" y="253"/>
                  <a:pt x="56" y="253"/>
                </a:cubicBezTo>
                <a:lnTo>
                  <a:pt x="56" y="253"/>
                </a:lnTo>
                <a:cubicBezTo>
                  <a:pt x="77" y="253"/>
                  <a:pt x="96" y="241"/>
                  <a:pt x="105" y="224"/>
                </a:cubicBezTo>
                <a:lnTo>
                  <a:pt x="156" y="210"/>
                </a:lnTo>
                <a:lnTo>
                  <a:pt x="142" y="260"/>
                </a:lnTo>
                <a:lnTo>
                  <a:pt x="142" y="260"/>
                </a:lnTo>
                <a:cubicBezTo>
                  <a:pt x="125" y="270"/>
                  <a:pt x="113" y="289"/>
                  <a:pt x="113" y="309"/>
                </a:cubicBezTo>
                <a:lnTo>
                  <a:pt x="113" y="309"/>
                </a:lnTo>
                <a:cubicBezTo>
                  <a:pt x="113" y="340"/>
                  <a:pt x="138" y="366"/>
                  <a:pt x="169" y="366"/>
                </a:cubicBezTo>
                <a:lnTo>
                  <a:pt x="169" y="366"/>
                </a:lnTo>
                <a:cubicBezTo>
                  <a:pt x="200" y="366"/>
                  <a:pt x="226" y="340"/>
                  <a:pt x="226" y="309"/>
                </a:cubicBezTo>
                <a:lnTo>
                  <a:pt x="226" y="309"/>
                </a:lnTo>
                <a:cubicBezTo>
                  <a:pt x="226" y="281"/>
                  <a:pt x="205" y="258"/>
                  <a:pt x="177" y="253"/>
                </a:cubicBezTo>
                <a:lnTo>
                  <a:pt x="249" y="1"/>
                </a:lnTo>
                <a:lnTo>
                  <a:pt x="249" y="1"/>
                </a:lnTo>
                <a:cubicBezTo>
                  <a:pt x="245" y="0"/>
                  <a:pt x="240" y="0"/>
                  <a:pt x="236" y="0"/>
                </a:cubicBezTo>
                <a:close/>
              </a:path>
            </a:pathLst>
          </a:custGeom>
          <a:solidFill>
            <a:schemeClr val="bg1"/>
          </a:solidFill>
          <a:ln>
            <a:noFill/>
          </a:ln>
          <a:effectLst/>
        </p:spPr>
        <p:txBody>
          <a:bodyPr wrap="none" anchor="ctr"/>
          <a:lstStyle/>
          <a:p>
            <a:pPr eaLnBrk="1" fontAlgn="auto" hangingPunct="1">
              <a:spcBef>
                <a:spcPts val="0"/>
              </a:spcBef>
              <a:spcAft>
                <a:spcPts val="0"/>
              </a:spcAft>
              <a:defRPr/>
            </a:pPr>
            <a:endParaRPr lang="en-US" sz="5922" dirty="0">
              <a:latin typeface="Heebo Light" pitchFamily="2" charset="-79"/>
            </a:endParaRPr>
          </a:p>
        </p:txBody>
      </p:sp>
      <p:sp>
        <p:nvSpPr>
          <p:cNvPr id="4" name="Freeform 19">
            <a:extLst>
              <a:ext uri="{FF2B5EF4-FFF2-40B4-BE49-F238E27FC236}">
                <a16:creationId xmlns:a16="http://schemas.microsoft.com/office/drawing/2014/main" id="{6A712C77-72D2-C681-82BC-BB176273C80E}"/>
              </a:ext>
            </a:extLst>
          </p:cNvPr>
          <p:cNvSpPr>
            <a:spLocks noChangeAspect="1" noChangeArrowheads="1"/>
          </p:cNvSpPr>
          <p:nvPr/>
        </p:nvSpPr>
        <p:spPr bwMode="auto">
          <a:xfrm>
            <a:off x="14545912" y="11178897"/>
            <a:ext cx="554388" cy="556000"/>
          </a:xfrm>
          <a:custGeom>
            <a:avLst/>
            <a:gdLst>
              <a:gd name="T0" fmla="*/ 271 w 411"/>
              <a:gd name="T1" fmla="*/ 49 h 411"/>
              <a:gd name="T2" fmla="*/ 361 w 411"/>
              <a:gd name="T3" fmla="*/ 140 h 411"/>
              <a:gd name="T4" fmla="*/ 260 w 411"/>
              <a:gd name="T5" fmla="*/ 213 h 411"/>
              <a:gd name="T6" fmla="*/ 251 w 411"/>
              <a:gd name="T7" fmla="*/ 219 h 411"/>
              <a:gd name="T8" fmla="*/ 255 w 411"/>
              <a:gd name="T9" fmla="*/ 231 h 411"/>
              <a:gd name="T10" fmla="*/ 255 w 411"/>
              <a:gd name="T11" fmla="*/ 231 h 411"/>
              <a:gd name="T12" fmla="*/ 235 w 411"/>
              <a:gd name="T13" fmla="*/ 316 h 411"/>
              <a:gd name="T14" fmla="*/ 94 w 411"/>
              <a:gd name="T15" fmla="*/ 175 h 411"/>
              <a:gd name="T16" fmla="*/ 94 w 411"/>
              <a:gd name="T17" fmla="*/ 175 h 411"/>
              <a:gd name="T18" fmla="*/ 180 w 411"/>
              <a:gd name="T19" fmla="*/ 156 h 411"/>
              <a:gd name="T20" fmla="*/ 190 w 411"/>
              <a:gd name="T21" fmla="*/ 159 h 411"/>
              <a:gd name="T22" fmla="*/ 197 w 411"/>
              <a:gd name="T23" fmla="*/ 150 h 411"/>
              <a:gd name="T24" fmla="*/ 271 w 411"/>
              <a:gd name="T25" fmla="*/ 49 h 411"/>
              <a:gd name="T26" fmla="*/ 267 w 411"/>
              <a:gd name="T27" fmla="*/ 0 h 411"/>
              <a:gd name="T28" fmla="*/ 256 w 411"/>
              <a:gd name="T29" fmla="*/ 15 h 411"/>
              <a:gd name="T30" fmla="*/ 176 w 411"/>
              <a:gd name="T31" fmla="*/ 123 h 411"/>
              <a:gd name="T32" fmla="*/ 176 w 411"/>
              <a:gd name="T33" fmla="*/ 123 h 411"/>
              <a:gd name="T34" fmla="*/ 57 w 411"/>
              <a:gd name="T35" fmla="*/ 160 h 411"/>
              <a:gd name="T36" fmla="*/ 45 w 411"/>
              <a:gd name="T37" fmla="*/ 171 h 411"/>
              <a:gd name="T38" fmla="*/ 130 w 411"/>
              <a:gd name="T39" fmla="*/ 257 h 411"/>
              <a:gd name="T40" fmla="*/ 0 w 411"/>
              <a:gd name="T41" fmla="*/ 387 h 411"/>
              <a:gd name="T42" fmla="*/ 0 w 411"/>
              <a:gd name="T43" fmla="*/ 410 h 411"/>
              <a:gd name="T44" fmla="*/ 23 w 411"/>
              <a:gd name="T45" fmla="*/ 410 h 411"/>
              <a:gd name="T46" fmla="*/ 153 w 411"/>
              <a:gd name="T47" fmla="*/ 280 h 411"/>
              <a:gd name="T48" fmla="*/ 239 w 411"/>
              <a:gd name="T49" fmla="*/ 365 h 411"/>
              <a:gd name="T50" fmla="*/ 250 w 411"/>
              <a:gd name="T51" fmla="*/ 354 h 411"/>
              <a:gd name="T52" fmla="*/ 250 w 411"/>
              <a:gd name="T53" fmla="*/ 354 h 411"/>
              <a:gd name="T54" fmla="*/ 287 w 411"/>
              <a:gd name="T55" fmla="*/ 234 h 411"/>
              <a:gd name="T56" fmla="*/ 395 w 411"/>
              <a:gd name="T57" fmla="*/ 155 h 411"/>
              <a:gd name="T58" fmla="*/ 410 w 411"/>
              <a:gd name="T59" fmla="*/ 144 h 411"/>
              <a:gd name="T60" fmla="*/ 267 w 411"/>
              <a:gd name="T61"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1" h="411">
                <a:moveTo>
                  <a:pt x="271" y="49"/>
                </a:moveTo>
                <a:lnTo>
                  <a:pt x="361" y="140"/>
                </a:lnTo>
                <a:lnTo>
                  <a:pt x="260" y="213"/>
                </a:lnTo>
                <a:lnTo>
                  <a:pt x="251" y="219"/>
                </a:lnTo>
                <a:lnTo>
                  <a:pt x="255" y="231"/>
                </a:lnTo>
                <a:lnTo>
                  <a:pt x="255" y="231"/>
                </a:lnTo>
                <a:cubicBezTo>
                  <a:pt x="262" y="260"/>
                  <a:pt x="254" y="290"/>
                  <a:pt x="235" y="316"/>
                </a:cubicBezTo>
                <a:lnTo>
                  <a:pt x="94" y="175"/>
                </a:lnTo>
                <a:lnTo>
                  <a:pt x="94" y="175"/>
                </a:lnTo>
                <a:cubicBezTo>
                  <a:pt x="119" y="156"/>
                  <a:pt x="150" y="148"/>
                  <a:pt x="180" y="156"/>
                </a:cubicBezTo>
                <a:lnTo>
                  <a:pt x="190" y="159"/>
                </a:lnTo>
                <a:lnTo>
                  <a:pt x="197" y="150"/>
                </a:lnTo>
                <a:lnTo>
                  <a:pt x="271" y="49"/>
                </a:lnTo>
                <a:close/>
                <a:moveTo>
                  <a:pt x="267" y="0"/>
                </a:moveTo>
                <a:lnTo>
                  <a:pt x="256" y="15"/>
                </a:lnTo>
                <a:lnTo>
                  <a:pt x="176" y="123"/>
                </a:lnTo>
                <a:lnTo>
                  <a:pt x="176" y="123"/>
                </a:lnTo>
                <a:cubicBezTo>
                  <a:pt x="134" y="115"/>
                  <a:pt x="89" y="128"/>
                  <a:pt x="57" y="160"/>
                </a:cubicBezTo>
                <a:lnTo>
                  <a:pt x="45" y="171"/>
                </a:lnTo>
                <a:lnTo>
                  <a:pt x="130" y="257"/>
                </a:lnTo>
                <a:lnTo>
                  <a:pt x="0" y="387"/>
                </a:lnTo>
                <a:lnTo>
                  <a:pt x="0" y="410"/>
                </a:lnTo>
                <a:lnTo>
                  <a:pt x="23" y="410"/>
                </a:lnTo>
                <a:lnTo>
                  <a:pt x="153" y="280"/>
                </a:lnTo>
                <a:lnTo>
                  <a:pt x="239" y="365"/>
                </a:lnTo>
                <a:lnTo>
                  <a:pt x="250" y="354"/>
                </a:lnTo>
                <a:lnTo>
                  <a:pt x="250" y="354"/>
                </a:lnTo>
                <a:cubicBezTo>
                  <a:pt x="283" y="321"/>
                  <a:pt x="294" y="276"/>
                  <a:pt x="287" y="234"/>
                </a:cubicBezTo>
                <a:lnTo>
                  <a:pt x="395" y="155"/>
                </a:lnTo>
                <a:lnTo>
                  <a:pt x="410" y="144"/>
                </a:lnTo>
                <a:lnTo>
                  <a:pt x="267" y="0"/>
                </a:lnTo>
                <a:close/>
              </a:path>
            </a:pathLst>
          </a:custGeom>
          <a:solidFill>
            <a:schemeClr val="bg1"/>
          </a:solidFill>
          <a:ln>
            <a:noFill/>
          </a:ln>
          <a:effectLst/>
        </p:spPr>
        <p:txBody>
          <a:bodyPr wrap="none" anchor="ctr"/>
          <a:lstStyle/>
          <a:p>
            <a:pPr eaLnBrk="1" fontAlgn="auto" hangingPunct="1">
              <a:spcBef>
                <a:spcPts val="0"/>
              </a:spcBef>
              <a:spcAft>
                <a:spcPts val="0"/>
              </a:spcAft>
              <a:defRPr/>
            </a:pPr>
            <a:endParaRPr lang="en-US" sz="5922" dirty="0">
              <a:latin typeface="Heebo Light" pitchFamily="2" charset="-79"/>
            </a:endParaRPr>
          </a:p>
        </p:txBody>
      </p:sp>
      <p:sp>
        <p:nvSpPr>
          <p:cNvPr id="5" name="TextBox 4">
            <a:extLst>
              <a:ext uri="{FF2B5EF4-FFF2-40B4-BE49-F238E27FC236}">
                <a16:creationId xmlns:a16="http://schemas.microsoft.com/office/drawing/2014/main" id="{0603D319-FCF0-E49A-255A-91DDE8A4EBE9}"/>
              </a:ext>
            </a:extLst>
          </p:cNvPr>
          <p:cNvSpPr txBox="1"/>
          <p:nvPr/>
        </p:nvSpPr>
        <p:spPr>
          <a:xfrm>
            <a:off x="1863307" y="30118"/>
            <a:ext cx="10765765" cy="2339102"/>
          </a:xfrm>
          <a:prstGeom prst="rect">
            <a:avLst/>
          </a:prstGeom>
          <a:noFill/>
        </p:spPr>
        <p:txBody>
          <a:bodyPr wrap="square" rtlCol="0">
            <a:spAutoFit/>
          </a:bodyPr>
          <a:lstStyle/>
          <a:p>
            <a:r>
              <a:rPr lang="en-IN" sz="3800" b="1" dirty="0"/>
              <a:t>Question 11:</a:t>
            </a:r>
          </a:p>
          <a:p>
            <a:r>
              <a:rPr lang="en-IN" dirty="0">
                <a:solidFill>
                  <a:srgbClr val="0070C0"/>
                </a:solidFill>
                <a:latin typeface="Times New Roman" panose="02020603050405020304" pitchFamily="18" charset="0"/>
                <a:cs typeface="Times New Roman" panose="02020603050405020304" pitchFamily="18" charset="0"/>
              </a:rPr>
              <a:t>What will be the projected number of  foreign tourist in Hyderabad in 2025 based on the growth are from previous years</a:t>
            </a:r>
          </a:p>
        </p:txBody>
      </p:sp>
      <p:pic>
        <p:nvPicPr>
          <p:cNvPr id="6" name="Picture 5">
            <a:extLst>
              <a:ext uri="{FF2B5EF4-FFF2-40B4-BE49-F238E27FC236}">
                <a16:creationId xmlns:a16="http://schemas.microsoft.com/office/drawing/2014/main" id="{190EA151-C140-D8A4-8063-4034E13BEC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7380" y="5798908"/>
            <a:ext cx="10260947" cy="5492722"/>
          </a:xfrm>
          <a:prstGeom prst="rect">
            <a:avLst/>
          </a:prstGeom>
          <a:ln>
            <a:noFill/>
          </a:ln>
          <a:effectLst>
            <a:softEdge rad="112500"/>
          </a:effectLst>
        </p:spPr>
      </p:pic>
      <p:sp>
        <p:nvSpPr>
          <p:cNvPr id="7" name="TextBox 6">
            <a:extLst>
              <a:ext uri="{FF2B5EF4-FFF2-40B4-BE49-F238E27FC236}">
                <a16:creationId xmlns:a16="http://schemas.microsoft.com/office/drawing/2014/main" id="{C22C13E0-AA36-F59A-F2E4-CFDB786008B4}"/>
              </a:ext>
            </a:extLst>
          </p:cNvPr>
          <p:cNvSpPr txBox="1"/>
          <p:nvPr/>
        </p:nvSpPr>
        <p:spPr>
          <a:xfrm>
            <a:off x="1863307" y="3607609"/>
            <a:ext cx="2881223" cy="677108"/>
          </a:xfrm>
          <a:prstGeom prst="rect">
            <a:avLst/>
          </a:prstGeom>
          <a:noFill/>
        </p:spPr>
        <p:txBody>
          <a:bodyPr wrap="square" rtlCol="0">
            <a:spAutoFit/>
          </a:bodyPr>
          <a:lstStyle/>
          <a:p>
            <a:r>
              <a:rPr lang="en-IN" sz="3800" b="1" dirty="0"/>
              <a:t>Output:</a:t>
            </a:r>
          </a:p>
        </p:txBody>
      </p:sp>
      <p:sp>
        <p:nvSpPr>
          <p:cNvPr id="8" name="TextBox 7">
            <a:extLst>
              <a:ext uri="{FF2B5EF4-FFF2-40B4-BE49-F238E27FC236}">
                <a16:creationId xmlns:a16="http://schemas.microsoft.com/office/drawing/2014/main" id="{5B8E81E5-5A99-474C-C85A-D0C84169679D}"/>
              </a:ext>
            </a:extLst>
          </p:cNvPr>
          <p:cNvSpPr txBox="1"/>
          <p:nvPr/>
        </p:nvSpPr>
        <p:spPr>
          <a:xfrm>
            <a:off x="13560724" y="3268274"/>
            <a:ext cx="9937631" cy="2923877"/>
          </a:xfrm>
          <a:prstGeom prst="rect">
            <a:avLst/>
          </a:prstGeom>
          <a:noFill/>
        </p:spPr>
        <p:txBody>
          <a:bodyPr wrap="square" rtlCol="0">
            <a:spAutoFit/>
          </a:bodyPr>
          <a:lstStyle/>
          <a:p>
            <a:r>
              <a:rPr lang="en-IN" sz="3800" b="1" dirty="0"/>
              <a:t>Insight:</a:t>
            </a:r>
          </a:p>
          <a:p>
            <a:pPr algn="just"/>
            <a:endParaRPr lang="en-IN" sz="3800" b="1" dirty="0"/>
          </a:p>
          <a:p>
            <a:pPr algn="just"/>
            <a:r>
              <a:rPr lang="en-US" b="0" i="0" dirty="0">
                <a:solidFill>
                  <a:srgbClr val="0070C0"/>
                </a:solidFill>
                <a:effectLst/>
                <a:latin typeface="Söhne"/>
              </a:rPr>
              <a:t>The number of foreign visitors to Telangana was 0.4 million in 2020, but the projected number of visitors in 2025 is 1.2 million. </a:t>
            </a:r>
            <a:endParaRPr lang="en-US"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70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4CF4FA-30F2-CBC6-F16F-12D7F2CD1B2E}"/>
              </a:ext>
            </a:extLst>
          </p:cNvPr>
          <p:cNvSpPr txBox="1"/>
          <p:nvPr/>
        </p:nvSpPr>
        <p:spPr>
          <a:xfrm>
            <a:off x="1863307" y="78946"/>
            <a:ext cx="10765765" cy="1785104"/>
          </a:xfrm>
          <a:prstGeom prst="rect">
            <a:avLst/>
          </a:prstGeom>
          <a:noFill/>
        </p:spPr>
        <p:txBody>
          <a:bodyPr wrap="square" rtlCol="0">
            <a:spAutoFit/>
          </a:bodyPr>
          <a:lstStyle/>
          <a:p>
            <a:r>
              <a:rPr lang="en-IN" sz="3800" b="1" dirty="0"/>
              <a:t>Question 12:</a:t>
            </a:r>
          </a:p>
          <a:p>
            <a:r>
              <a:rPr lang="en-IN" dirty="0">
                <a:solidFill>
                  <a:schemeClr val="accent3"/>
                </a:solidFill>
                <a:latin typeface="Times New Roman" panose="02020603050405020304" pitchFamily="18" charset="0"/>
                <a:cs typeface="Times New Roman" panose="02020603050405020304" pitchFamily="18" charset="0"/>
              </a:rPr>
              <a:t>Estimate the projected revenue for Hyderabad in 2025 based on average spend per tourist</a:t>
            </a:r>
          </a:p>
        </p:txBody>
      </p:sp>
      <p:pic>
        <p:nvPicPr>
          <p:cNvPr id="6" name="Picture 5">
            <a:extLst>
              <a:ext uri="{FF2B5EF4-FFF2-40B4-BE49-F238E27FC236}">
                <a16:creationId xmlns:a16="http://schemas.microsoft.com/office/drawing/2014/main" id="{0CCD5BCA-1BBD-77C8-C506-01574782C638}"/>
              </a:ext>
            </a:extLst>
          </p:cNvPr>
          <p:cNvPicPr>
            <a:picLocks noChangeAspect="1"/>
          </p:cNvPicPr>
          <p:nvPr/>
        </p:nvPicPr>
        <p:blipFill rotWithShape="1">
          <a:blip r:embed="rId2">
            <a:extLst>
              <a:ext uri="{28A0092B-C50C-407E-A947-70E740481C1C}">
                <a14:useLocalDpi xmlns:a14="http://schemas.microsoft.com/office/drawing/2010/main" val="0"/>
              </a:ext>
            </a:extLst>
          </a:blip>
          <a:srcRect l="1100" t="3221" r="1480" b="4842"/>
          <a:stretch/>
        </p:blipFill>
        <p:spPr>
          <a:xfrm>
            <a:off x="1863307" y="5469147"/>
            <a:ext cx="10202939" cy="5709750"/>
          </a:xfrm>
          <a:prstGeom prst="rect">
            <a:avLst/>
          </a:prstGeom>
          <a:ln>
            <a:noFill/>
          </a:ln>
          <a:effectLst>
            <a:softEdge rad="112500"/>
          </a:effectLst>
        </p:spPr>
      </p:pic>
      <p:sp>
        <p:nvSpPr>
          <p:cNvPr id="7" name="TextBox 6">
            <a:extLst>
              <a:ext uri="{FF2B5EF4-FFF2-40B4-BE49-F238E27FC236}">
                <a16:creationId xmlns:a16="http://schemas.microsoft.com/office/drawing/2014/main" id="{50AF68D4-8242-88C6-6DF3-C2F43DCFF866}"/>
              </a:ext>
            </a:extLst>
          </p:cNvPr>
          <p:cNvSpPr txBox="1"/>
          <p:nvPr/>
        </p:nvSpPr>
        <p:spPr>
          <a:xfrm>
            <a:off x="1863307" y="3607609"/>
            <a:ext cx="2881223" cy="677108"/>
          </a:xfrm>
          <a:prstGeom prst="rect">
            <a:avLst/>
          </a:prstGeom>
          <a:noFill/>
        </p:spPr>
        <p:txBody>
          <a:bodyPr wrap="square" rtlCol="0">
            <a:spAutoFit/>
          </a:bodyPr>
          <a:lstStyle/>
          <a:p>
            <a:r>
              <a:rPr lang="en-IN" sz="3800" b="1" dirty="0"/>
              <a:t>Output:</a:t>
            </a:r>
          </a:p>
        </p:txBody>
      </p:sp>
      <p:sp>
        <p:nvSpPr>
          <p:cNvPr id="8" name="TextBox 7">
            <a:extLst>
              <a:ext uri="{FF2B5EF4-FFF2-40B4-BE49-F238E27FC236}">
                <a16:creationId xmlns:a16="http://schemas.microsoft.com/office/drawing/2014/main" id="{0DCEE21B-7FE1-9B30-1E41-DC799A60C167}"/>
              </a:ext>
            </a:extLst>
          </p:cNvPr>
          <p:cNvSpPr txBox="1"/>
          <p:nvPr/>
        </p:nvSpPr>
        <p:spPr>
          <a:xfrm>
            <a:off x="14009297" y="3607609"/>
            <a:ext cx="9937631" cy="2923877"/>
          </a:xfrm>
          <a:prstGeom prst="rect">
            <a:avLst/>
          </a:prstGeom>
          <a:noFill/>
        </p:spPr>
        <p:txBody>
          <a:bodyPr wrap="square" rtlCol="0">
            <a:spAutoFit/>
          </a:bodyPr>
          <a:lstStyle/>
          <a:p>
            <a:pPr algn="just"/>
            <a:r>
              <a:rPr lang="en-IN" sz="3800" b="1" dirty="0"/>
              <a:t>Insight:</a:t>
            </a:r>
          </a:p>
          <a:p>
            <a:pPr algn="just"/>
            <a:endParaRPr lang="en-IN" sz="3800" b="1" dirty="0"/>
          </a:p>
          <a:p>
            <a:pPr algn="just"/>
            <a:r>
              <a:rPr lang="en-US" b="0" i="0" dirty="0">
                <a:solidFill>
                  <a:schemeClr val="accent3"/>
                </a:solidFill>
                <a:effectLst/>
                <a:latin typeface="Söhne"/>
              </a:rPr>
              <a:t>The projected revenue of Telangana in 2023 is 8.25 billion.The projected revenue for 2025 is estimated to be 5.82 billion. </a:t>
            </a:r>
          </a:p>
        </p:txBody>
      </p:sp>
    </p:spTree>
    <p:extLst>
      <p:ext uri="{BB962C8B-B14F-4D97-AF65-F5344CB8AC3E}">
        <p14:creationId xmlns:p14="http://schemas.microsoft.com/office/powerpoint/2010/main" val="13225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75E361C-5EB1-8AA0-568B-44F44FD5BD32}"/>
              </a:ext>
            </a:extLst>
          </p:cNvPr>
          <p:cNvSpPr txBox="1"/>
          <p:nvPr/>
        </p:nvSpPr>
        <p:spPr>
          <a:xfrm>
            <a:off x="1863307" y="20928"/>
            <a:ext cx="10765765" cy="1785104"/>
          </a:xfrm>
          <a:prstGeom prst="rect">
            <a:avLst/>
          </a:prstGeom>
          <a:noFill/>
        </p:spPr>
        <p:txBody>
          <a:bodyPr wrap="square" rtlCol="0">
            <a:spAutoFit/>
          </a:bodyPr>
          <a:lstStyle/>
          <a:p>
            <a:r>
              <a:rPr lang="en-IN" sz="3800" b="1" dirty="0"/>
              <a:t>Question 13:</a:t>
            </a:r>
          </a:p>
          <a:p>
            <a:r>
              <a:rPr lang="en-IN" dirty="0">
                <a:solidFill>
                  <a:srgbClr val="0070C0"/>
                </a:solidFill>
                <a:latin typeface="Times New Roman" panose="02020603050405020304" pitchFamily="18" charset="0"/>
                <a:cs typeface="Times New Roman" panose="02020603050405020304" pitchFamily="18" charset="0"/>
              </a:rPr>
              <a:t>Estimate the projected revenue for Hyderabad in 2025 based on average spend per tourist</a:t>
            </a:r>
          </a:p>
        </p:txBody>
      </p:sp>
      <p:pic>
        <p:nvPicPr>
          <p:cNvPr id="6" name="Picture 5">
            <a:extLst>
              <a:ext uri="{FF2B5EF4-FFF2-40B4-BE49-F238E27FC236}">
                <a16:creationId xmlns:a16="http://schemas.microsoft.com/office/drawing/2014/main" id="{2C7BF63C-F13F-D67C-EB06-4CB9DDFD58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53980" y="5809733"/>
            <a:ext cx="9935270" cy="5555378"/>
          </a:xfrm>
          <a:prstGeom prst="rect">
            <a:avLst/>
          </a:prstGeom>
          <a:ln>
            <a:noFill/>
          </a:ln>
          <a:effectLst>
            <a:softEdge rad="112500"/>
          </a:effectLst>
        </p:spPr>
      </p:pic>
      <p:sp>
        <p:nvSpPr>
          <p:cNvPr id="7" name="TextBox 6">
            <a:extLst>
              <a:ext uri="{FF2B5EF4-FFF2-40B4-BE49-F238E27FC236}">
                <a16:creationId xmlns:a16="http://schemas.microsoft.com/office/drawing/2014/main" id="{C3095847-628E-5561-2F13-AC1A86BB3A0C}"/>
              </a:ext>
            </a:extLst>
          </p:cNvPr>
          <p:cNvSpPr txBox="1"/>
          <p:nvPr/>
        </p:nvSpPr>
        <p:spPr>
          <a:xfrm>
            <a:off x="1863307" y="3607609"/>
            <a:ext cx="2881223" cy="677108"/>
          </a:xfrm>
          <a:prstGeom prst="rect">
            <a:avLst/>
          </a:prstGeom>
          <a:noFill/>
        </p:spPr>
        <p:txBody>
          <a:bodyPr wrap="square" rtlCol="0">
            <a:spAutoFit/>
          </a:bodyPr>
          <a:lstStyle/>
          <a:p>
            <a:r>
              <a:rPr lang="en-IN" sz="3800" b="1" dirty="0"/>
              <a:t>Output:</a:t>
            </a:r>
          </a:p>
        </p:txBody>
      </p:sp>
      <p:sp>
        <p:nvSpPr>
          <p:cNvPr id="8" name="TextBox 7">
            <a:extLst>
              <a:ext uri="{FF2B5EF4-FFF2-40B4-BE49-F238E27FC236}">
                <a16:creationId xmlns:a16="http://schemas.microsoft.com/office/drawing/2014/main" id="{B448622E-8A48-C7BD-3D2E-EE6A9E10AE42}"/>
              </a:ext>
            </a:extLst>
          </p:cNvPr>
          <p:cNvSpPr txBox="1"/>
          <p:nvPr/>
        </p:nvSpPr>
        <p:spPr>
          <a:xfrm>
            <a:off x="13819517" y="3597845"/>
            <a:ext cx="9937631" cy="2923877"/>
          </a:xfrm>
          <a:prstGeom prst="rect">
            <a:avLst/>
          </a:prstGeom>
          <a:noFill/>
        </p:spPr>
        <p:txBody>
          <a:bodyPr wrap="square" rtlCol="0">
            <a:spAutoFit/>
          </a:bodyPr>
          <a:lstStyle/>
          <a:p>
            <a:r>
              <a:rPr lang="en-IN" sz="3800" b="1" dirty="0"/>
              <a:t>Insight:</a:t>
            </a:r>
          </a:p>
          <a:p>
            <a:pPr algn="l"/>
            <a:endParaRPr lang="en-IN" sz="3800" b="1" dirty="0"/>
          </a:p>
          <a:p>
            <a:pPr algn="just"/>
            <a:r>
              <a:rPr lang="en-US" b="0" i="0" dirty="0">
                <a:solidFill>
                  <a:srgbClr val="0070C0"/>
                </a:solidFill>
                <a:effectLst/>
                <a:latin typeface="Söhne"/>
              </a:rPr>
              <a:t>The projected revenue of Telangana from foreign visitors in 2023 is 4.4 billion, and the revenue is expected to grow to 7 billion by 2025</a:t>
            </a:r>
            <a:endParaRPr lang="en-US" b="0" i="0" dirty="0">
              <a:solidFill>
                <a:schemeClr val="accent3"/>
              </a:solidFill>
              <a:effectLst/>
              <a:latin typeface="Söhne"/>
            </a:endParaRPr>
          </a:p>
        </p:txBody>
      </p:sp>
    </p:spTree>
    <p:extLst>
      <p:ext uri="{BB962C8B-B14F-4D97-AF65-F5344CB8AC3E}">
        <p14:creationId xmlns:p14="http://schemas.microsoft.com/office/powerpoint/2010/main" val="295440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7169C5-C263-D546-A762-B2855EAA75E5}"/>
              </a:ext>
            </a:extLst>
          </p:cNvPr>
          <p:cNvSpPr txBox="1"/>
          <p:nvPr/>
        </p:nvSpPr>
        <p:spPr>
          <a:xfrm>
            <a:off x="10075105" y="1277612"/>
            <a:ext cx="4227439" cy="1323439"/>
          </a:xfrm>
          <a:prstGeom prst="rect">
            <a:avLst/>
          </a:prstGeom>
          <a:noFill/>
        </p:spPr>
        <p:txBody>
          <a:bodyPr wrap="none" rtlCol="0" anchor="t">
            <a:spAutoFit/>
          </a:bodyPr>
          <a:lstStyle/>
          <a:p>
            <a:pPr algn="ctr"/>
            <a:r>
              <a:rPr lang="en-US" sz="8000" dirty="0">
                <a:solidFill>
                  <a:schemeClr val="tx2"/>
                </a:solidFill>
                <a:latin typeface="Heebo Medium" pitchFamily="2" charset="-79"/>
                <a:ea typeface="Arimo" panose="020B0604020202020204" pitchFamily="34" charset="0"/>
                <a:cs typeface="Arimo" panose="020B0604020202020204" pitchFamily="34" charset="0"/>
              </a:rPr>
              <a:t>AGENDA</a:t>
            </a:r>
          </a:p>
        </p:txBody>
      </p:sp>
      <p:sp>
        <p:nvSpPr>
          <p:cNvPr id="7" name="Oval 6">
            <a:extLst>
              <a:ext uri="{FF2B5EF4-FFF2-40B4-BE49-F238E27FC236}">
                <a16:creationId xmlns:a16="http://schemas.microsoft.com/office/drawing/2014/main" id="{325C619D-0EC2-A04C-9435-4EB43FF7CB43}"/>
              </a:ext>
            </a:extLst>
          </p:cNvPr>
          <p:cNvSpPr/>
          <p:nvPr/>
        </p:nvSpPr>
        <p:spPr>
          <a:xfrm>
            <a:off x="2918004" y="4905922"/>
            <a:ext cx="1998678" cy="1998676"/>
          </a:xfrm>
          <a:prstGeom prst="ellipse">
            <a:avLst/>
          </a:prstGeom>
          <a:solidFill>
            <a:schemeClr val="bg2"/>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Heebo Light" pitchFamily="2" charset="-79"/>
            </a:endParaRPr>
          </a:p>
        </p:txBody>
      </p:sp>
      <p:sp>
        <p:nvSpPr>
          <p:cNvPr id="18" name="Oval 17">
            <a:extLst>
              <a:ext uri="{FF2B5EF4-FFF2-40B4-BE49-F238E27FC236}">
                <a16:creationId xmlns:a16="http://schemas.microsoft.com/office/drawing/2014/main" id="{6A046B6E-BDDA-414C-83F9-42831BE9CB6F}"/>
              </a:ext>
            </a:extLst>
          </p:cNvPr>
          <p:cNvSpPr/>
          <p:nvPr/>
        </p:nvSpPr>
        <p:spPr>
          <a:xfrm>
            <a:off x="8432255" y="4905922"/>
            <a:ext cx="1998678" cy="1998676"/>
          </a:xfrm>
          <a:prstGeom prst="ellipse">
            <a:avLst/>
          </a:prstGeom>
          <a:solidFill>
            <a:schemeClr val="bg2"/>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Heebo Light" pitchFamily="2" charset="-79"/>
            </a:endParaRPr>
          </a:p>
        </p:txBody>
      </p:sp>
      <p:sp>
        <p:nvSpPr>
          <p:cNvPr id="21" name="Oval 20">
            <a:extLst>
              <a:ext uri="{FF2B5EF4-FFF2-40B4-BE49-F238E27FC236}">
                <a16:creationId xmlns:a16="http://schemas.microsoft.com/office/drawing/2014/main" id="{42A4E580-E226-E34C-AA09-E526C0A70E21}"/>
              </a:ext>
            </a:extLst>
          </p:cNvPr>
          <p:cNvSpPr/>
          <p:nvPr/>
        </p:nvSpPr>
        <p:spPr>
          <a:xfrm>
            <a:off x="13946717" y="4905922"/>
            <a:ext cx="1998678" cy="1998676"/>
          </a:xfrm>
          <a:prstGeom prst="ellipse">
            <a:avLst/>
          </a:prstGeom>
          <a:solidFill>
            <a:schemeClr val="bg2"/>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Heebo Light" pitchFamily="2" charset="-79"/>
            </a:endParaRPr>
          </a:p>
        </p:txBody>
      </p:sp>
      <p:sp>
        <p:nvSpPr>
          <p:cNvPr id="25" name="Oval 24">
            <a:extLst>
              <a:ext uri="{FF2B5EF4-FFF2-40B4-BE49-F238E27FC236}">
                <a16:creationId xmlns:a16="http://schemas.microsoft.com/office/drawing/2014/main" id="{3D37C6DA-D44B-254D-9D89-4D3DC4BD7EDB}"/>
              </a:ext>
            </a:extLst>
          </p:cNvPr>
          <p:cNvSpPr/>
          <p:nvPr/>
        </p:nvSpPr>
        <p:spPr>
          <a:xfrm>
            <a:off x="19461179" y="4905922"/>
            <a:ext cx="1998678" cy="1998676"/>
          </a:xfrm>
          <a:prstGeom prst="ellipse">
            <a:avLst/>
          </a:prstGeom>
          <a:solidFill>
            <a:schemeClr val="bg2"/>
          </a:soli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Heebo Light" pitchFamily="2" charset="-79"/>
            </a:endParaRPr>
          </a:p>
        </p:txBody>
      </p:sp>
      <p:sp>
        <p:nvSpPr>
          <p:cNvPr id="16" name="TextBox 15">
            <a:extLst>
              <a:ext uri="{FF2B5EF4-FFF2-40B4-BE49-F238E27FC236}">
                <a16:creationId xmlns:a16="http://schemas.microsoft.com/office/drawing/2014/main" id="{B9E023D2-C916-6F42-B050-F68576A81684}"/>
              </a:ext>
            </a:extLst>
          </p:cNvPr>
          <p:cNvSpPr txBox="1"/>
          <p:nvPr/>
        </p:nvSpPr>
        <p:spPr>
          <a:xfrm>
            <a:off x="2792466" y="7710377"/>
            <a:ext cx="2249334" cy="584775"/>
          </a:xfrm>
          <a:prstGeom prst="rect">
            <a:avLst/>
          </a:prstGeom>
          <a:noFill/>
        </p:spPr>
        <p:txBody>
          <a:bodyPr wrap="none" rtlCol="0" anchor="b">
            <a:spAutoFit/>
          </a:bodyPr>
          <a:lstStyle/>
          <a:p>
            <a:pPr algn="ctr"/>
            <a:r>
              <a:rPr lang="en-US" sz="3200" spc="300" dirty="0">
                <a:solidFill>
                  <a:schemeClr val="tx2"/>
                </a:solidFill>
                <a:latin typeface="Heebo Medium" pitchFamily="2" charset="-79"/>
                <a:cs typeface="Heebo Medium" pitchFamily="2" charset="-79"/>
              </a:rPr>
              <a:t>Objective</a:t>
            </a:r>
          </a:p>
        </p:txBody>
      </p:sp>
      <p:cxnSp>
        <p:nvCxnSpPr>
          <p:cNvPr id="29" name="Straight Connector 28">
            <a:extLst>
              <a:ext uri="{FF2B5EF4-FFF2-40B4-BE49-F238E27FC236}">
                <a16:creationId xmlns:a16="http://schemas.microsoft.com/office/drawing/2014/main" id="{EB3B881A-D480-D840-B4B2-D7C1B40FEBD9}"/>
              </a:ext>
            </a:extLst>
          </p:cNvPr>
          <p:cNvCxnSpPr/>
          <p:nvPr/>
        </p:nvCxnSpPr>
        <p:spPr>
          <a:xfrm>
            <a:off x="3231332" y="8441364"/>
            <a:ext cx="1371600" cy="0"/>
          </a:xfrm>
          <a:prstGeom prst="line">
            <a:avLst/>
          </a:prstGeom>
          <a:ln w="317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4B7CD3D-2548-8B48-B33C-31B72EF83969}"/>
              </a:ext>
            </a:extLst>
          </p:cNvPr>
          <p:cNvSpPr txBox="1"/>
          <p:nvPr/>
        </p:nvSpPr>
        <p:spPr>
          <a:xfrm>
            <a:off x="7677752" y="7710377"/>
            <a:ext cx="3507692" cy="584775"/>
          </a:xfrm>
          <a:prstGeom prst="rect">
            <a:avLst/>
          </a:prstGeom>
          <a:noFill/>
        </p:spPr>
        <p:txBody>
          <a:bodyPr wrap="none" rtlCol="0" anchor="b">
            <a:spAutoFit/>
          </a:bodyPr>
          <a:lstStyle/>
          <a:p>
            <a:pPr algn="ctr"/>
            <a:r>
              <a:rPr lang="en-US" sz="3200" spc="300" dirty="0">
                <a:solidFill>
                  <a:schemeClr val="tx2"/>
                </a:solidFill>
                <a:latin typeface="Heebo Medium" pitchFamily="2" charset="-79"/>
                <a:cs typeface="Heebo Medium" pitchFamily="2" charset="-79"/>
              </a:rPr>
              <a:t>Data collection</a:t>
            </a:r>
          </a:p>
        </p:txBody>
      </p:sp>
      <p:cxnSp>
        <p:nvCxnSpPr>
          <p:cNvPr id="34" name="Straight Connector 33">
            <a:extLst>
              <a:ext uri="{FF2B5EF4-FFF2-40B4-BE49-F238E27FC236}">
                <a16:creationId xmlns:a16="http://schemas.microsoft.com/office/drawing/2014/main" id="{A250319A-83B4-FF43-BCDC-49060F62549D}"/>
              </a:ext>
            </a:extLst>
          </p:cNvPr>
          <p:cNvCxnSpPr/>
          <p:nvPr/>
        </p:nvCxnSpPr>
        <p:spPr>
          <a:xfrm>
            <a:off x="8745795" y="8441364"/>
            <a:ext cx="1371600" cy="0"/>
          </a:xfrm>
          <a:prstGeom prst="line">
            <a:avLst/>
          </a:prstGeom>
          <a:ln w="317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886722C-397F-4243-8241-D2326279B709}"/>
              </a:ext>
            </a:extLst>
          </p:cNvPr>
          <p:cNvSpPr txBox="1"/>
          <p:nvPr/>
        </p:nvSpPr>
        <p:spPr>
          <a:xfrm>
            <a:off x="13964060" y="7710377"/>
            <a:ext cx="1964000" cy="584775"/>
          </a:xfrm>
          <a:prstGeom prst="rect">
            <a:avLst/>
          </a:prstGeom>
          <a:noFill/>
        </p:spPr>
        <p:txBody>
          <a:bodyPr wrap="none" rtlCol="0" anchor="b">
            <a:spAutoFit/>
          </a:bodyPr>
          <a:lstStyle/>
          <a:p>
            <a:pPr algn="ctr"/>
            <a:r>
              <a:rPr lang="en-US" sz="3200" spc="300" dirty="0">
                <a:solidFill>
                  <a:schemeClr val="tx2"/>
                </a:solidFill>
                <a:latin typeface="Heebo Medium" pitchFamily="2" charset="-79"/>
                <a:cs typeface="Heebo Medium" pitchFamily="2" charset="-79"/>
              </a:rPr>
              <a:t>Insights</a:t>
            </a:r>
          </a:p>
        </p:txBody>
      </p:sp>
      <p:cxnSp>
        <p:nvCxnSpPr>
          <p:cNvPr id="38" name="Straight Connector 37">
            <a:extLst>
              <a:ext uri="{FF2B5EF4-FFF2-40B4-BE49-F238E27FC236}">
                <a16:creationId xmlns:a16="http://schemas.microsoft.com/office/drawing/2014/main" id="{526C4FD3-5497-8149-BD2C-D87034F2B1AD}"/>
              </a:ext>
            </a:extLst>
          </p:cNvPr>
          <p:cNvCxnSpPr/>
          <p:nvPr/>
        </p:nvCxnSpPr>
        <p:spPr>
          <a:xfrm>
            <a:off x="14260257" y="8441364"/>
            <a:ext cx="1371600" cy="0"/>
          </a:xfrm>
          <a:prstGeom prst="line">
            <a:avLst/>
          </a:prstGeom>
          <a:ln w="317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D827158-360B-CE46-998B-A3230BE77547}"/>
              </a:ext>
            </a:extLst>
          </p:cNvPr>
          <p:cNvSpPr txBox="1"/>
          <p:nvPr/>
        </p:nvSpPr>
        <p:spPr>
          <a:xfrm>
            <a:off x="19371121" y="7710377"/>
            <a:ext cx="2178803" cy="584775"/>
          </a:xfrm>
          <a:prstGeom prst="rect">
            <a:avLst/>
          </a:prstGeom>
          <a:noFill/>
        </p:spPr>
        <p:txBody>
          <a:bodyPr wrap="none" rtlCol="0" anchor="b">
            <a:spAutoFit/>
          </a:bodyPr>
          <a:lstStyle/>
          <a:p>
            <a:pPr algn="ctr"/>
            <a:r>
              <a:rPr lang="en-US" sz="3200" spc="300" dirty="0">
                <a:solidFill>
                  <a:schemeClr val="tx2"/>
                </a:solidFill>
                <a:latin typeface="Heebo Medium" pitchFamily="2" charset="-79"/>
                <a:cs typeface="Heebo Medium" pitchFamily="2" charset="-79"/>
              </a:rPr>
              <a:t>Overview</a:t>
            </a:r>
          </a:p>
        </p:txBody>
      </p:sp>
      <p:cxnSp>
        <p:nvCxnSpPr>
          <p:cNvPr id="42" name="Straight Connector 41">
            <a:extLst>
              <a:ext uri="{FF2B5EF4-FFF2-40B4-BE49-F238E27FC236}">
                <a16:creationId xmlns:a16="http://schemas.microsoft.com/office/drawing/2014/main" id="{680BF3DA-AC58-A84E-9614-AD7A52B64FAF}"/>
              </a:ext>
            </a:extLst>
          </p:cNvPr>
          <p:cNvCxnSpPr/>
          <p:nvPr/>
        </p:nvCxnSpPr>
        <p:spPr>
          <a:xfrm>
            <a:off x="19774720" y="8441364"/>
            <a:ext cx="1371600" cy="0"/>
          </a:xfrm>
          <a:prstGeom prst="line">
            <a:avLst/>
          </a:prstGeom>
          <a:ln w="317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FB82017-6EB9-DB42-BDE0-6625FDDE25E1}"/>
              </a:ext>
            </a:extLst>
          </p:cNvPr>
          <p:cNvSpPr txBox="1"/>
          <p:nvPr/>
        </p:nvSpPr>
        <p:spPr>
          <a:xfrm>
            <a:off x="3688545" y="5612873"/>
            <a:ext cx="457176" cy="584775"/>
          </a:xfrm>
          <a:prstGeom prst="rect">
            <a:avLst/>
          </a:prstGeom>
          <a:noFill/>
        </p:spPr>
        <p:txBody>
          <a:bodyPr wrap="none" rtlCol="0" anchor="b">
            <a:spAutoFit/>
          </a:bodyPr>
          <a:lstStyle/>
          <a:p>
            <a:pPr algn="ctr"/>
            <a:r>
              <a:rPr lang="en-US" sz="3200" spc="300" dirty="0">
                <a:gradFill>
                  <a:gsLst>
                    <a:gs pos="6000">
                      <a:schemeClr val="accent1"/>
                    </a:gs>
                    <a:gs pos="94000">
                      <a:schemeClr val="accent4"/>
                    </a:gs>
                  </a:gsLst>
                  <a:lin ang="7200000" scaled="0"/>
                </a:gradFill>
                <a:latin typeface="Heebo Medium" pitchFamily="2" charset="-79"/>
                <a:cs typeface="Heebo Medium" pitchFamily="2" charset="-79"/>
              </a:rPr>
              <a:t>1</a:t>
            </a:r>
          </a:p>
        </p:txBody>
      </p:sp>
      <p:sp>
        <p:nvSpPr>
          <p:cNvPr id="46" name="TextBox 45">
            <a:extLst>
              <a:ext uri="{FF2B5EF4-FFF2-40B4-BE49-F238E27FC236}">
                <a16:creationId xmlns:a16="http://schemas.microsoft.com/office/drawing/2014/main" id="{C2D58119-EA85-C64C-937D-354F0AB1C662}"/>
              </a:ext>
            </a:extLst>
          </p:cNvPr>
          <p:cNvSpPr txBox="1"/>
          <p:nvPr/>
        </p:nvSpPr>
        <p:spPr>
          <a:xfrm>
            <a:off x="9203007" y="5612873"/>
            <a:ext cx="457176" cy="584775"/>
          </a:xfrm>
          <a:prstGeom prst="rect">
            <a:avLst/>
          </a:prstGeom>
          <a:noFill/>
        </p:spPr>
        <p:txBody>
          <a:bodyPr wrap="none" rtlCol="0" anchor="b">
            <a:spAutoFit/>
          </a:bodyPr>
          <a:lstStyle/>
          <a:p>
            <a:pPr algn="ctr"/>
            <a:r>
              <a:rPr lang="en-US" sz="3200" spc="300" dirty="0">
                <a:gradFill>
                  <a:gsLst>
                    <a:gs pos="6000">
                      <a:schemeClr val="accent1"/>
                    </a:gs>
                    <a:gs pos="94000">
                      <a:schemeClr val="accent4"/>
                    </a:gs>
                  </a:gsLst>
                  <a:lin ang="7200000" scaled="0"/>
                </a:gradFill>
                <a:latin typeface="Heebo Medium" pitchFamily="2" charset="-79"/>
                <a:cs typeface="Heebo Medium" pitchFamily="2" charset="-79"/>
              </a:rPr>
              <a:t>2</a:t>
            </a:r>
          </a:p>
        </p:txBody>
      </p:sp>
      <p:sp>
        <p:nvSpPr>
          <p:cNvPr id="47" name="TextBox 46">
            <a:extLst>
              <a:ext uri="{FF2B5EF4-FFF2-40B4-BE49-F238E27FC236}">
                <a16:creationId xmlns:a16="http://schemas.microsoft.com/office/drawing/2014/main" id="{599C8A89-EE5A-2B46-AD13-AEDEF9996C52}"/>
              </a:ext>
            </a:extLst>
          </p:cNvPr>
          <p:cNvSpPr txBox="1"/>
          <p:nvPr/>
        </p:nvSpPr>
        <p:spPr>
          <a:xfrm>
            <a:off x="14717470" y="5612873"/>
            <a:ext cx="457176" cy="584775"/>
          </a:xfrm>
          <a:prstGeom prst="rect">
            <a:avLst/>
          </a:prstGeom>
          <a:noFill/>
        </p:spPr>
        <p:txBody>
          <a:bodyPr wrap="none" rtlCol="0" anchor="b">
            <a:spAutoFit/>
          </a:bodyPr>
          <a:lstStyle/>
          <a:p>
            <a:pPr algn="ctr"/>
            <a:r>
              <a:rPr lang="en-US" sz="3200" spc="300" dirty="0">
                <a:gradFill>
                  <a:gsLst>
                    <a:gs pos="6000">
                      <a:schemeClr val="accent1"/>
                    </a:gs>
                    <a:gs pos="94000">
                      <a:schemeClr val="accent4"/>
                    </a:gs>
                  </a:gsLst>
                  <a:lin ang="7200000" scaled="0"/>
                </a:gradFill>
                <a:latin typeface="Heebo Medium" pitchFamily="2" charset="-79"/>
                <a:cs typeface="Heebo Medium" pitchFamily="2" charset="-79"/>
              </a:rPr>
              <a:t>3</a:t>
            </a:r>
          </a:p>
        </p:txBody>
      </p:sp>
      <p:sp>
        <p:nvSpPr>
          <p:cNvPr id="48" name="TextBox 47">
            <a:extLst>
              <a:ext uri="{FF2B5EF4-FFF2-40B4-BE49-F238E27FC236}">
                <a16:creationId xmlns:a16="http://schemas.microsoft.com/office/drawing/2014/main" id="{1D363FA5-E1CA-674D-BBC1-CA514E3865E6}"/>
              </a:ext>
            </a:extLst>
          </p:cNvPr>
          <p:cNvSpPr txBox="1"/>
          <p:nvPr/>
        </p:nvSpPr>
        <p:spPr>
          <a:xfrm>
            <a:off x="20231932" y="5612873"/>
            <a:ext cx="457176" cy="584775"/>
          </a:xfrm>
          <a:prstGeom prst="rect">
            <a:avLst/>
          </a:prstGeom>
          <a:noFill/>
        </p:spPr>
        <p:txBody>
          <a:bodyPr wrap="none" rtlCol="0" anchor="b">
            <a:spAutoFit/>
          </a:bodyPr>
          <a:lstStyle/>
          <a:p>
            <a:pPr algn="ctr"/>
            <a:r>
              <a:rPr lang="en-US" sz="3200" spc="300" dirty="0">
                <a:gradFill>
                  <a:gsLst>
                    <a:gs pos="6000">
                      <a:schemeClr val="accent1"/>
                    </a:gs>
                    <a:gs pos="94000">
                      <a:schemeClr val="accent4"/>
                    </a:gs>
                  </a:gsLst>
                  <a:lin ang="7200000" scaled="0"/>
                </a:gradFill>
                <a:latin typeface="Heebo Medium" pitchFamily="2" charset="-79"/>
                <a:cs typeface="Heebo Medium" pitchFamily="2" charset="-79"/>
              </a:rPr>
              <a:t>4</a:t>
            </a:r>
          </a:p>
        </p:txBody>
      </p:sp>
      <p:cxnSp>
        <p:nvCxnSpPr>
          <p:cNvPr id="51" name="Straight Arrow Connector 50">
            <a:extLst>
              <a:ext uri="{FF2B5EF4-FFF2-40B4-BE49-F238E27FC236}">
                <a16:creationId xmlns:a16="http://schemas.microsoft.com/office/drawing/2014/main" id="{9407A806-BE00-E34F-9231-BE3CDB2D58CE}"/>
              </a:ext>
            </a:extLst>
          </p:cNvPr>
          <p:cNvCxnSpPr/>
          <p:nvPr/>
        </p:nvCxnSpPr>
        <p:spPr>
          <a:xfrm>
            <a:off x="5596782" y="5905260"/>
            <a:ext cx="2155372" cy="0"/>
          </a:xfrm>
          <a:prstGeom prst="straightConnector1">
            <a:avLst/>
          </a:prstGeom>
          <a:ln w="3175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62E1B73-1E88-B444-B0EC-2F7AE68A52DA}"/>
              </a:ext>
            </a:extLst>
          </p:cNvPr>
          <p:cNvCxnSpPr/>
          <p:nvPr/>
        </p:nvCxnSpPr>
        <p:spPr>
          <a:xfrm>
            <a:off x="11111139" y="5905260"/>
            <a:ext cx="2155372" cy="0"/>
          </a:xfrm>
          <a:prstGeom prst="straightConnector1">
            <a:avLst/>
          </a:prstGeom>
          <a:ln w="3175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BD855B5-6483-4945-833F-7BA27E34D23D}"/>
              </a:ext>
            </a:extLst>
          </p:cNvPr>
          <p:cNvCxnSpPr/>
          <p:nvPr/>
        </p:nvCxnSpPr>
        <p:spPr>
          <a:xfrm>
            <a:off x="16625601" y="5905260"/>
            <a:ext cx="2155372" cy="0"/>
          </a:xfrm>
          <a:prstGeom prst="straightConnector1">
            <a:avLst/>
          </a:prstGeom>
          <a:ln w="3175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872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5F386E-A16F-F6C5-7162-FE84AE3C198D}"/>
              </a:ext>
            </a:extLst>
          </p:cNvPr>
          <p:cNvSpPr txBox="1"/>
          <p:nvPr/>
        </p:nvSpPr>
        <p:spPr>
          <a:xfrm>
            <a:off x="1173191" y="642992"/>
            <a:ext cx="15372273" cy="784830"/>
          </a:xfrm>
          <a:prstGeom prst="rect">
            <a:avLst/>
          </a:prstGeom>
          <a:noFill/>
        </p:spPr>
        <p:txBody>
          <a:bodyPr wrap="square" rtlCol="0">
            <a:spAutoFit/>
          </a:bodyPr>
          <a:lstStyle/>
          <a:p>
            <a:r>
              <a:rPr lang="en-IN" sz="4500" b="1" dirty="0">
                <a:solidFill>
                  <a:schemeClr val="tx2"/>
                </a:solidFill>
                <a:latin typeface="Times New Roman" panose="02020603050405020304" pitchFamily="18" charset="0"/>
                <a:cs typeface="Times New Roman" panose="02020603050405020304" pitchFamily="18" charset="0"/>
              </a:rPr>
              <a:t>Recommendations that can be provided to the government</a:t>
            </a:r>
          </a:p>
        </p:txBody>
      </p:sp>
      <p:sp>
        <p:nvSpPr>
          <p:cNvPr id="4" name="TextBox 3">
            <a:extLst>
              <a:ext uri="{FF2B5EF4-FFF2-40B4-BE49-F238E27FC236}">
                <a16:creationId xmlns:a16="http://schemas.microsoft.com/office/drawing/2014/main" id="{F4074106-DC23-6864-B8F7-F1759400E7CC}"/>
              </a:ext>
            </a:extLst>
          </p:cNvPr>
          <p:cNvSpPr txBox="1"/>
          <p:nvPr/>
        </p:nvSpPr>
        <p:spPr>
          <a:xfrm>
            <a:off x="1500997" y="2173857"/>
            <a:ext cx="20013283" cy="1754326"/>
          </a:xfrm>
          <a:prstGeom prst="rect">
            <a:avLst/>
          </a:prstGeom>
          <a:noFill/>
        </p:spPr>
        <p:txBody>
          <a:bodyPr wrap="square" rtlCol="0">
            <a:spAutoFit/>
          </a:bodyPr>
          <a:lstStyle/>
          <a:p>
            <a:r>
              <a:rPr lang="en-IN" b="1" dirty="0">
                <a:solidFill>
                  <a:schemeClr val="tx2"/>
                </a:solidFill>
              </a:rPr>
              <a:t>Question:</a:t>
            </a:r>
          </a:p>
          <a:p>
            <a:r>
              <a:rPr lang="en-IN" dirty="0">
                <a:solidFill>
                  <a:schemeClr val="tx2">
                    <a:lumMod val="75000"/>
                    <a:lumOff val="25000"/>
                  </a:schemeClr>
                </a:solidFill>
              </a:rPr>
              <a:t>Districts with highest potential</a:t>
            </a:r>
          </a:p>
          <a:p>
            <a:r>
              <a:rPr lang="en-IN" dirty="0">
                <a:solidFill>
                  <a:schemeClr val="tx2">
                    <a:lumMod val="75000"/>
                    <a:lumOff val="25000"/>
                  </a:schemeClr>
                </a:solidFill>
              </a:rPr>
              <a:t>     a.Which districts has the highest potential for tourism growth and what actions government can take</a:t>
            </a:r>
          </a:p>
        </p:txBody>
      </p:sp>
      <p:sp>
        <p:nvSpPr>
          <p:cNvPr id="6" name="TextBox 5">
            <a:extLst>
              <a:ext uri="{FF2B5EF4-FFF2-40B4-BE49-F238E27FC236}">
                <a16:creationId xmlns:a16="http://schemas.microsoft.com/office/drawing/2014/main" id="{C0212416-17B0-D29A-B2AD-F38F6177A634}"/>
              </a:ext>
            </a:extLst>
          </p:cNvPr>
          <p:cNvSpPr txBox="1"/>
          <p:nvPr/>
        </p:nvSpPr>
        <p:spPr>
          <a:xfrm>
            <a:off x="1500997" y="4757580"/>
            <a:ext cx="21462522" cy="7294305"/>
          </a:xfrm>
          <a:prstGeom prst="rect">
            <a:avLst/>
          </a:prstGeom>
          <a:noFill/>
        </p:spPr>
        <p:txBody>
          <a:bodyPr wrap="square" rtlCol="0">
            <a:spAutoFit/>
          </a:bodyPr>
          <a:lstStyle/>
          <a:p>
            <a:pPr algn="just"/>
            <a:r>
              <a:rPr lang="en-US" b="0" i="0" dirty="0">
                <a:solidFill>
                  <a:srgbClr val="0070C0"/>
                </a:solidFill>
                <a:effectLst/>
                <a:latin typeface="Times New Roman" panose="02020603050405020304" pitchFamily="18" charset="0"/>
                <a:cs typeface="Times New Roman" panose="02020603050405020304" pitchFamily="18" charset="0"/>
              </a:rPr>
              <a:t>Telangana has several districts with untapped tourism potential, and the following three districts are some of the most promising:</a:t>
            </a:r>
          </a:p>
          <a:p>
            <a:pPr algn="just">
              <a:buFont typeface="+mj-lt"/>
              <a:buAutoNum type="arabicPeriod"/>
            </a:pPr>
            <a:r>
              <a:rPr lang="en-US" b="0" i="0" dirty="0">
                <a:solidFill>
                  <a:srgbClr val="0070C0"/>
                </a:solidFill>
                <a:effectLst/>
                <a:latin typeface="Times New Roman" panose="02020603050405020304" pitchFamily="18" charset="0"/>
                <a:cs typeface="Times New Roman" panose="02020603050405020304" pitchFamily="18" charset="0"/>
              </a:rPr>
              <a:t>Hyderabad: The government could focus on promoting lesser-known attractions, such as the Qutb Shahi Tombs or the Chowmahalla Palace. Additionally, investing in cultural festivals or events could also attract more visitors.</a:t>
            </a:r>
          </a:p>
          <a:p>
            <a:pPr algn="just">
              <a:buFont typeface="+mj-lt"/>
              <a:buAutoNum type="arabicPeriod"/>
            </a:pPr>
            <a:r>
              <a:rPr lang="en-US" b="0" i="0" dirty="0">
                <a:solidFill>
                  <a:srgbClr val="0070C0"/>
                </a:solidFill>
                <a:effectLst/>
                <a:latin typeface="Times New Roman" panose="02020603050405020304" pitchFamily="18" charset="0"/>
                <a:cs typeface="Times New Roman" panose="02020603050405020304" pitchFamily="18" charset="0"/>
              </a:rPr>
              <a:t>Warangal: Warangal has a rich history and several notable landmarks, including the Warangal Fort and the Thousand Pillar Temple. However, the district is still relatively unknown to many tourists. To boost tourism, the government could promote the district's unique cultural heritage, encourage the development of eco-tourism, and invest in the development of infrastructure and tourist amenities.</a:t>
            </a:r>
          </a:p>
          <a:p>
            <a:pPr algn="just">
              <a:buFont typeface="+mj-lt"/>
              <a:buAutoNum type="arabicPeriod"/>
            </a:pPr>
            <a:r>
              <a:rPr lang="en-US" b="0" i="0" dirty="0">
                <a:solidFill>
                  <a:srgbClr val="0070C0"/>
                </a:solidFill>
                <a:effectLst/>
                <a:latin typeface="Times New Roman" panose="02020603050405020304" pitchFamily="18" charset="0"/>
                <a:cs typeface="Times New Roman" panose="02020603050405020304" pitchFamily="18" charset="0"/>
              </a:rPr>
              <a:t>Adilabad: Adilabad is a district in northern Telangana that has immense potential for tourism growth. The district is home to several scenic locations, including the Kala Ashram and Kadam Dam. To promote tourism in Adilabad, the government could focus on developing adventure tourism, such as hiking or rock climbing, and invest in developing infrastructure for water sports and other recreational activities</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2284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BBC6F8-99E0-B85B-CAC8-D7FBBD0F6A54}"/>
              </a:ext>
            </a:extLst>
          </p:cNvPr>
          <p:cNvSpPr txBox="1"/>
          <p:nvPr/>
        </p:nvSpPr>
        <p:spPr>
          <a:xfrm>
            <a:off x="1173191" y="642992"/>
            <a:ext cx="15372273" cy="784830"/>
          </a:xfrm>
          <a:prstGeom prst="rect">
            <a:avLst/>
          </a:prstGeom>
          <a:noFill/>
        </p:spPr>
        <p:txBody>
          <a:bodyPr wrap="square" rtlCol="0">
            <a:spAutoFit/>
          </a:bodyPr>
          <a:lstStyle/>
          <a:p>
            <a:r>
              <a:rPr lang="en-IN" sz="4500" b="1" dirty="0">
                <a:solidFill>
                  <a:schemeClr val="tx2"/>
                </a:solidFill>
                <a:latin typeface="Times New Roman" panose="02020603050405020304" pitchFamily="18" charset="0"/>
                <a:cs typeface="Times New Roman" panose="02020603050405020304" pitchFamily="18" charset="0"/>
              </a:rPr>
              <a:t>Recommendations that can be provided to the government</a:t>
            </a:r>
          </a:p>
        </p:txBody>
      </p:sp>
      <p:sp>
        <p:nvSpPr>
          <p:cNvPr id="4" name="TextBox 3">
            <a:extLst>
              <a:ext uri="{FF2B5EF4-FFF2-40B4-BE49-F238E27FC236}">
                <a16:creationId xmlns:a16="http://schemas.microsoft.com/office/drawing/2014/main" id="{50784C28-21DB-1845-8179-D2613AAB1E0B}"/>
              </a:ext>
            </a:extLst>
          </p:cNvPr>
          <p:cNvSpPr txBox="1"/>
          <p:nvPr/>
        </p:nvSpPr>
        <p:spPr>
          <a:xfrm>
            <a:off x="1500997" y="2173857"/>
            <a:ext cx="20013283" cy="2862322"/>
          </a:xfrm>
          <a:prstGeom prst="rect">
            <a:avLst/>
          </a:prstGeom>
          <a:noFill/>
        </p:spPr>
        <p:txBody>
          <a:bodyPr wrap="square" rtlCol="0">
            <a:spAutoFit/>
          </a:bodyPr>
          <a:lstStyle/>
          <a:p>
            <a:r>
              <a:rPr lang="en-IN" b="1" dirty="0">
                <a:solidFill>
                  <a:schemeClr val="tx2"/>
                </a:solidFill>
              </a:rPr>
              <a:t>Question:</a:t>
            </a:r>
          </a:p>
          <a:p>
            <a:r>
              <a:rPr lang="en-IN" dirty="0">
                <a:solidFill>
                  <a:schemeClr val="tx2">
                    <a:lumMod val="75000"/>
                    <a:lumOff val="25000"/>
                  </a:schemeClr>
                </a:solidFill>
              </a:rPr>
              <a:t>Cultural/Corporate Events to boost tourism</a:t>
            </a:r>
          </a:p>
          <a:p>
            <a:r>
              <a:rPr lang="en-IN" dirty="0">
                <a:solidFill>
                  <a:schemeClr val="tx2">
                    <a:lumMod val="75000"/>
                    <a:lumOff val="25000"/>
                  </a:schemeClr>
                </a:solidFill>
              </a:rPr>
              <a:t>     a. What kind of events the government can conduct</a:t>
            </a:r>
          </a:p>
          <a:p>
            <a:r>
              <a:rPr lang="en-IN" dirty="0">
                <a:solidFill>
                  <a:schemeClr val="tx2">
                    <a:lumMod val="75000"/>
                    <a:lumOff val="25000"/>
                  </a:schemeClr>
                </a:solidFill>
              </a:rPr>
              <a:t>     b. Which months</a:t>
            </a:r>
          </a:p>
          <a:p>
            <a:r>
              <a:rPr lang="en-IN" dirty="0">
                <a:solidFill>
                  <a:schemeClr val="tx2">
                    <a:lumMod val="75000"/>
                    <a:lumOff val="25000"/>
                  </a:schemeClr>
                </a:solidFill>
              </a:rPr>
              <a:t>     c. Which districts</a:t>
            </a:r>
          </a:p>
        </p:txBody>
      </p:sp>
      <p:sp>
        <p:nvSpPr>
          <p:cNvPr id="6" name="TextBox 5">
            <a:extLst>
              <a:ext uri="{FF2B5EF4-FFF2-40B4-BE49-F238E27FC236}">
                <a16:creationId xmlns:a16="http://schemas.microsoft.com/office/drawing/2014/main" id="{57E2FB54-B353-6866-7984-4272B55A3E42}"/>
              </a:ext>
            </a:extLst>
          </p:cNvPr>
          <p:cNvSpPr txBox="1"/>
          <p:nvPr/>
        </p:nvSpPr>
        <p:spPr>
          <a:xfrm>
            <a:off x="1621767" y="6694098"/>
            <a:ext cx="21445267" cy="3416320"/>
          </a:xfrm>
          <a:prstGeom prst="rect">
            <a:avLst/>
          </a:prstGeom>
          <a:noFill/>
        </p:spPr>
        <p:txBody>
          <a:bodyPr wrap="square" rtlCol="0">
            <a:spAutoFit/>
          </a:bodyPr>
          <a:lstStyle/>
          <a:p>
            <a:pPr algn="just">
              <a:buFont typeface="Arial" panose="020B0604020202020204" pitchFamily="34" charset="0"/>
              <a:buChar char="•"/>
            </a:pPr>
            <a:r>
              <a:rPr lang="en-US" b="0" i="0" dirty="0">
                <a:solidFill>
                  <a:schemeClr val="accent3"/>
                </a:solidFill>
                <a:effectLst/>
                <a:latin typeface="Söhne"/>
              </a:rPr>
              <a:t>Cultural festivals showcasing the rich heritage of Telangana, such as the Bonalu festival, Bathukamma festival, Deccan festival, and Telangana food festival.</a:t>
            </a:r>
          </a:p>
          <a:p>
            <a:pPr algn="just">
              <a:buFont typeface="Arial" panose="020B0604020202020204" pitchFamily="34" charset="0"/>
              <a:buChar char="•"/>
            </a:pPr>
            <a:r>
              <a:rPr lang="en-US" b="0" i="0" dirty="0">
                <a:solidFill>
                  <a:schemeClr val="accent3"/>
                </a:solidFill>
                <a:effectLst/>
                <a:latin typeface="Söhne"/>
              </a:rPr>
              <a:t>Corporate events like business conferences, trade shows, and exhibitions to promote Telangana as a hub for industries such as IT, pharma, and biotech.</a:t>
            </a:r>
          </a:p>
          <a:p>
            <a:pPr algn="just">
              <a:buFont typeface="Arial" panose="020B0604020202020204" pitchFamily="34" charset="0"/>
              <a:buChar char="•"/>
            </a:pPr>
            <a:r>
              <a:rPr lang="en-US" b="0" i="0" dirty="0">
                <a:solidFill>
                  <a:schemeClr val="accent3"/>
                </a:solidFill>
                <a:effectLst/>
                <a:latin typeface="Söhne"/>
              </a:rPr>
              <a:t>Sports events like marathons, cricket tournaments, and adventure sports to attract sports enthusiast</a:t>
            </a:r>
          </a:p>
          <a:p>
            <a:pPr algn="just"/>
            <a:endParaRPr lang="en-IN" dirty="0"/>
          </a:p>
        </p:txBody>
      </p:sp>
    </p:spTree>
    <p:extLst>
      <p:ext uri="{BB962C8B-B14F-4D97-AF65-F5344CB8AC3E}">
        <p14:creationId xmlns:p14="http://schemas.microsoft.com/office/powerpoint/2010/main" val="2362473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02B74F-D97D-B00B-A17D-BCD8E250CCE9}"/>
              </a:ext>
            </a:extLst>
          </p:cNvPr>
          <p:cNvSpPr txBox="1"/>
          <p:nvPr/>
        </p:nvSpPr>
        <p:spPr>
          <a:xfrm>
            <a:off x="1621766" y="2156604"/>
            <a:ext cx="20737902" cy="8402300"/>
          </a:xfrm>
          <a:prstGeom prst="rect">
            <a:avLst/>
          </a:prstGeom>
          <a:noFill/>
        </p:spPr>
        <p:txBody>
          <a:bodyPr wrap="square">
            <a:spAutoFit/>
          </a:bodyPr>
          <a:lstStyle/>
          <a:p>
            <a:pPr algn="just"/>
            <a:r>
              <a:rPr lang="en-US" dirty="0">
                <a:solidFill>
                  <a:srgbClr val="0070C0"/>
                </a:solidFill>
                <a:latin typeface="Söhne"/>
              </a:rPr>
              <a:t>b</a:t>
            </a:r>
            <a:r>
              <a:rPr lang="en-US" dirty="0">
                <a:solidFill>
                  <a:srgbClr val="374151"/>
                </a:solidFill>
                <a:latin typeface="Söhne"/>
              </a:rPr>
              <a:t>.</a:t>
            </a:r>
            <a:r>
              <a:rPr lang="en-US" b="0" i="0" dirty="0">
                <a:solidFill>
                  <a:schemeClr val="accent3"/>
                </a:solidFill>
                <a:effectLst/>
                <a:latin typeface="Söhne"/>
              </a:rPr>
              <a:t>The months for conducting these events can vary depending on the nature of the event. For example:</a:t>
            </a:r>
          </a:p>
          <a:p>
            <a:pPr algn="just">
              <a:buFont typeface="Arial" panose="020B0604020202020204" pitchFamily="34" charset="0"/>
              <a:buChar char="•"/>
            </a:pPr>
            <a:r>
              <a:rPr lang="en-US" b="0" i="0" dirty="0">
                <a:solidFill>
                  <a:schemeClr val="accent3"/>
                </a:solidFill>
                <a:effectLst/>
                <a:latin typeface="Söhne"/>
              </a:rPr>
              <a:t>Cultural festivals like Bonalu and Bathukamma are usually celebrated in July-August and September-October respectively.</a:t>
            </a:r>
          </a:p>
          <a:p>
            <a:pPr algn="just">
              <a:buFont typeface="Arial" panose="020B0604020202020204" pitchFamily="34" charset="0"/>
              <a:buChar char="•"/>
            </a:pPr>
            <a:r>
              <a:rPr lang="en-US" b="0" i="0" dirty="0">
                <a:solidFill>
                  <a:schemeClr val="accent3"/>
                </a:solidFill>
                <a:effectLst/>
                <a:latin typeface="Söhne"/>
              </a:rPr>
              <a:t>Corporate events can be held throughout the year, but some months like January, February, and March are popular for business conferences and trade shows.</a:t>
            </a:r>
          </a:p>
          <a:p>
            <a:pPr algn="just">
              <a:buFont typeface="Arial" panose="020B0604020202020204" pitchFamily="34" charset="0"/>
              <a:buChar char="•"/>
            </a:pPr>
            <a:r>
              <a:rPr lang="en-US" b="0" i="0" dirty="0">
                <a:solidFill>
                  <a:schemeClr val="accent3"/>
                </a:solidFill>
                <a:effectLst/>
                <a:latin typeface="Söhne"/>
              </a:rPr>
              <a:t>Sports events can be held in the cooler months of November to February</a:t>
            </a:r>
          </a:p>
          <a:p>
            <a:pPr algn="just">
              <a:buFont typeface="Arial" panose="020B0604020202020204" pitchFamily="34" charset="0"/>
              <a:buChar char="•"/>
            </a:pPr>
            <a:endParaRPr lang="en-US" dirty="0">
              <a:solidFill>
                <a:schemeClr val="accent3"/>
              </a:solidFill>
              <a:latin typeface="Söhne"/>
            </a:endParaRPr>
          </a:p>
          <a:p>
            <a:pPr algn="just"/>
            <a:r>
              <a:rPr lang="en-US" b="0" i="0" dirty="0">
                <a:solidFill>
                  <a:schemeClr val="accent3"/>
                </a:solidFill>
                <a:effectLst/>
                <a:latin typeface="Söhne"/>
              </a:rPr>
              <a:t>c.The districts where these events can be conducted can vary based on the nature of the event and the target audience. For example:</a:t>
            </a:r>
          </a:p>
          <a:p>
            <a:pPr algn="just">
              <a:buFont typeface="Arial" panose="020B0604020202020204" pitchFamily="34" charset="0"/>
              <a:buChar char="•"/>
            </a:pPr>
            <a:r>
              <a:rPr lang="en-US" b="0" i="0" dirty="0">
                <a:solidFill>
                  <a:schemeClr val="accent3"/>
                </a:solidFill>
                <a:effectLst/>
                <a:latin typeface="Söhne"/>
              </a:rPr>
              <a:t>Hyderabad, being the capital city and a major hub for industries, can host corporate events and sports events.</a:t>
            </a:r>
          </a:p>
          <a:p>
            <a:pPr algn="just">
              <a:buFont typeface="Arial" panose="020B0604020202020204" pitchFamily="34" charset="0"/>
              <a:buChar char="•"/>
            </a:pPr>
            <a:r>
              <a:rPr lang="en-US" b="0" i="0" dirty="0">
                <a:solidFill>
                  <a:schemeClr val="accent3"/>
                </a:solidFill>
                <a:effectLst/>
                <a:latin typeface="Söhne"/>
              </a:rPr>
              <a:t>Warangal, Nizamabad, and Karimnagar are known for their cultural heritage, so cultural festivals can be held in these districts.</a:t>
            </a:r>
          </a:p>
          <a:p>
            <a:pPr algn="just">
              <a:buFont typeface="Arial" panose="020B0604020202020204" pitchFamily="34" charset="0"/>
              <a:buChar char="•"/>
            </a:pPr>
            <a:r>
              <a:rPr lang="en-US" b="0" i="0" dirty="0">
                <a:solidFill>
                  <a:schemeClr val="accent3"/>
                </a:solidFill>
                <a:effectLst/>
                <a:latin typeface="Söhne"/>
              </a:rPr>
              <a:t>The districts of Adilabad, Khammam, and Mahabubnagar have several natural attractions like waterfalls and wildlife sanctuaries, making them ideal for adventure sports events.</a:t>
            </a:r>
          </a:p>
          <a:p>
            <a:pPr algn="just"/>
            <a:endParaRPr lang="en-US" b="0" i="0" dirty="0">
              <a:solidFill>
                <a:srgbClr val="374151"/>
              </a:solidFill>
              <a:effectLst/>
              <a:latin typeface="Söhne"/>
            </a:endParaRPr>
          </a:p>
        </p:txBody>
      </p:sp>
    </p:spTree>
    <p:extLst>
      <p:ext uri="{BB962C8B-B14F-4D97-AF65-F5344CB8AC3E}">
        <p14:creationId xmlns:p14="http://schemas.microsoft.com/office/powerpoint/2010/main" val="697668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41D147-062A-D6A3-8608-62FC637698EE}"/>
              </a:ext>
            </a:extLst>
          </p:cNvPr>
          <p:cNvSpPr txBox="1"/>
          <p:nvPr/>
        </p:nvSpPr>
        <p:spPr>
          <a:xfrm>
            <a:off x="1173191" y="642992"/>
            <a:ext cx="15372273" cy="784830"/>
          </a:xfrm>
          <a:prstGeom prst="rect">
            <a:avLst/>
          </a:prstGeom>
          <a:noFill/>
        </p:spPr>
        <p:txBody>
          <a:bodyPr wrap="square" rtlCol="0">
            <a:spAutoFit/>
          </a:bodyPr>
          <a:lstStyle/>
          <a:p>
            <a:r>
              <a:rPr lang="en-IN" sz="4500" b="1" dirty="0">
                <a:solidFill>
                  <a:schemeClr val="tx2"/>
                </a:solidFill>
                <a:latin typeface="Times New Roman" panose="02020603050405020304" pitchFamily="18" charset="0"/>
                <a:cs typeface="Times New Roman" panose="02020603050405020304" pitchFamily="18" charset="0"/>
              </a:rPr>
              <a:t>Recommendations that can be provided to the government</a:t>
            </a:r>
          </a:p>
        </p:txBody>
      </p:sp>
      <p:sp>
        <p:nvSpPr>
          <p:cNvPr id="4" name="TextBox 3">
            <a:extLst>
              <a:ext uri="{FF2B5EF4-FFF2-40B4-BE49-F238E27FC236}">
                <a16:creationId xmlns:a16="http://schemas.microsoft.com/office/drawing/2014/main" id="{34BEB1EA-BB9E-00E0-F419-50B0D5E50D6F}"/>
              </a:ext>
            </a:extLst>
          </p:cNvPr>
          <p:cNvSpPr txBox="1"/>
          <p:nvPr/>
        </p:nvSpPr>
        <p:spPr>
          <a:xfrm>
            <a:off x="1500997" y="2173857"/>
            <a:ext cx="20013283" cy="1754326"/>
          </a:xfrm>
          <a:prstGeom prst="rect">
            <a:avLst/>
          </a:prstGeom>
          <a:noFill/>
        </p:spPr>
        <p:txBody>
          <a:bodyPr wrap="square" rtlCol="0">
            <a:spAutoFit/>
          </a:bodyPr>
          <a:lstStyle/>
          <a:p>
            <a:r>
              <a:rPr lang="en-IN" b="1" dirty="0">
                <a:solidFill>
                  <a:schemeClr val="tx2"/>
                </a:solidFill>
              </a:rPr>
              <a:t>Question:</a:t>
            </a:r>
          </a:p>
          <a:p>
            <a:r>
              <a:rPr lang="en-IN" dirty="0">
                <a:solidFill>
                  <a:schemeClr val="tx2">
                    <a:lumMod val="75000"/>
                    <a:lumOff val="25000"/>
                  </a:schemeClr>
                </a:solidFill>
              </a:rPr>
              <a:t>Dubai has made itself a business hub and enjoys massive business tourism.Can Hyderabad emulate the dubai model</a:t>
            </a:r>
          </a:p>
        </p:txBody>
      </p:sp>
      <p:sp>
        <p:nvSpPr>
          <p:cNvPr id="5" name="TextBox 4">
            <a:extLst>
              <a:ext uri="{FF2B5EF4-FFF2-40B4-BE49-F238E27FC236}">
                <a16:creationId xmlns:a16="http://schemas.microsoft.com/office/drawing/2014/main" id="{BAF4ADF9-2CE9-A9E7-E464-CA9C46E081DB}"/>
              </a:ext>
            </a:extLst>
          </p:cNvPr>
          <p:cNvSpPr txBox="1"/>
          <p:nvPr/>
        </p:nvSpPr>
        <p:spPr>
          <a:xfrm>
            <a:off x="1466191" y="4674218"/>
            <a:ext cx="21445267" cy="3416320"/>
          </a:xfrm>
          <a:prstGeom prst="rect">
            <a:avLst/>
          </a:prstGeom>
          <a:noFill/>
        </p:spPr>
        <p:txBody>
          <a:bodyPr wrap="square" rtlCol="0">
            <a:spAutoFit/>
          </a:bodyPr>
          <a:lstStyle/>
          <a:p>
            <a:pPr algn="l"/>
            <a:r>
              <a:rPr lang="en-US" b="0" i="0" dirty="0">
                <a:solidFill>
                  <a:srgbClr val="0070C0"/>
                </a:solidFill>
                <a:effectLst/>
                <a:latin typeface="Söhne"/>
              </a:rPr>
              <a:t>Hyderabad may not be able to fully replicate the Dubai model, there are several insights that can be drawn from Dubai's success that Hyderabad can adopt to attract more business tourism.</a:t>
            </a:r>
          </a:p>
          <a:p>
            <a:pPr algn="l"/>
            <a:endParaRPr lang="en-US" b="0" i="0" dirty="0">
              <a:solidFill>
                <a:srgbClr val="0070C0"/>
              </a:solidFill>
              <a:effectLst/>
              <a:latin typeface="Söhne"/>
            </a:endParaRPr>
          </a:p>
          <a:p>
            <a:pPr algn="l">
              <a:buFont typeface="+mj-lt"/>
              <a:buAutoNum type="arabicPeriod"/>
            </a:pPr>
            <a:r>
              <a:rPr lang="en-US" b="0" i="0" dirty="0">
                <a:solidFill>
                  <a:srgbClr val="0070C0"/>
                </a:solidFill>
                <a:effectLst/>
                <a:latin typeface="Söhne"/>
              </a:rPr>
              <a:t>Infrastructure Development</a:t>
            </a:r>
          </a:p>
          <a:p>
            <a:pPr algn="l">
              <a:buFont typeface="+mj-lt"/>
              <a:buAutoNum type="arabicPeriod"/>
            </a:pPr>
            <a:r>
              <a:rPr lang="en-US" b="0" i="0" dirty="0">
                <a:solidFill>
                  <a:srgbClr val="0070C0"/>
                </a:solidFill>
                <a:effectLst/>
                <a:latin typeface="Söhne"/>
              </a:rPr>
              <a:t>Ease of Doing Business</a:t>
            </a:r>
          </a:p>
          <a:p>
            <a:pPr algn="l">
              <a:buFont typeface="+mj-lt"/>
              <a:buAutoNum type="arabicPeriod"/>
            </a:pPr>
            <a:r>
              <a:rPr lang="en-US" b="0" i="0" dirty="0">
                <a:solidFill>
                  <a:srgbClr val="0070C0"/>
                </a:solidFill>
                <a:effectLst/>
                <a:latin typeface="Söhne"/>
              </a:rPr>
              <a:t>Tourism Packages</a:t>
            </a:r>
            <a:endParaRPr lang="en-IN" dirty="0">
              <a:solidFill>
                <a:srgbClr val="0070C0"/>
              </a:solidFill>
            </a:endParaRPr>
          </a:p>
        </p:txBody>
      </p:sp>
    </p:spTree>
    <p:extLst>
      <p:ext uri="{BB962C8B-B14F-4D97-AF65-F5344CB8AC3E}">
        <p14:creationId xmlns:p14="http://schemas.microsoft.com/office/powerpoint/2010/main" val="2561408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D8B18F-42C0-012E-7A41-137AF10D83D5}"/>
              </a:ext>
            </a:extLst>
          </p:cNvPr>
          <p:cNvSpPr txBox="1"/>
          <p:nvPr/>
        </p:nvSpPr>
        <p:spPr>
          <a:xfrm>
            <a:off x="1173191" y="642992"/>
            <a:ext cx="15372273" cy="784830"/>
          </a:xfrm>
          <a:prstGeom prst="rect">
            <a:avLst/>
          </a:prstGeom>
          <a:noFill/>
        </p:spPr>
        <p:txBody>
          <a:bodyPr wrap="square" rtlCol="0">
            <a:spAutoFit/>
          </a:bodyPr>
          <a:lstStyle/>
          <a:p>
            <a:r>
              <a:rPr lang="en-IN" sz="4500" b="1" dirty="0">
                <a:solidFill>
                  <a:schemeClr val="tx2"/>
                </a:solidFill>
                <a:latin typeface="Times New Roman" panose="02020603050405020304" pitchFamily="18" charset="0"/>
                <a:cs typeface="Times New Roman" panose="02020603050405020304" pitchFamily="18" charset="0"/>
              </a:rPr>
              <a:t>Recommendations that can be provided to the government</a:t>
            </a:r>
          </a:p>
        </p:txBody>
      </p:sp>
      <p:sp>
        <p:nvSpPr>
          <p:cNvPr id="4" name="TextBox 3">
            <a:extLst>
              <a:ext uri="{FF2B5EF4-FFF2-40B4-BE49-F238E27FC236}">
                <a16:creationId xmlns:a16="http://schemas.microsoft.com/office/drawing/2014/main" id="{F5FD6D7A-B146-A5A2-BBCE-ACB2B361F5B8}"/>
              </a:ext>
            </a:extLst>
          </p:cNvPr>
          <p:cNvSpPr txBox="1"/>
          <p:nvPr/>
        </p:nvSpPr>
        <p:spPr>
          <a:xfrm>
            <a:off x="1500997" y="2173857"/>
            <a:ext cx="20013283" cy="1200329"/>
          </a:xfrm>
          <a:prstGeom prst="rect">
            <a:avLst/>
          </a:prstGeom>
          <a:noFill/>
        </p:spPr>
        <p:txBody>
          <a:bodyPr wrap="square" rtlCol="0">
            <a:spAutoFit/>
          </a:bodyPr>
          <a:lstStyle/>
          <a:p>
            <a:r>
              <a:rPr lang="en-IN" b="1" dirty="0">
                <a:solidFill>
                  <a:schemeClr val="tx2"/>
                </a:solidFill>
              </a:rPr>
              <a:t>Question:</a:t>
            </a:r>
          </a:p>
          <a:p>
            <a:r>
              <a:rPr lang="en-IN" dirty="0">
                <a:solidFill>
                  <a:schemeClr val="tx2">
                    <a:lumMod val="75000"/>
                    <a:lumOff val="25000"/>
                  </a:schemeClr>
                </a:solidFill>
              </a:rPr>
              <a:t>Provide all other recommendations that can boost the Telangana tourism,particularly Hyderabad</a:t>
            </a:r>
          </a:p>
        </p:txBody>
      </p:sp>
      <p:sp>
        <p:nvSpPr>
          <p:cNvPr id="7" name="TextBox 6">
            <a:extLst>
              <a:ext uri="{FF2B5EF4-FFF2-40B4-BE49-F238E27FC236}">
                <a16:creationId xmlns:a16="http://schemas.microsoft.com/office/drawing/2014/main" id="{2B954F18-EA1B-FFA2-DF8D-2C9EE617C7E2}"/>
              </a:ext>
            </a:extLst>
          </p:cNvPr>
          <p:cNvSpPr txBox="1"/>
          <p:nvPr/>
        </p:nvSpPr>
        <p:spPr>
          <a:xfrm>
            <a:off x="1928003" y="3945003"/>
            <a:ext cx="12206376" cy="2862322"/>
          </a:xfrm>
          <a:prstGeom prst="rect">
            <a:avLst/>
          </a:prstGeom>
          <a:noFill/>
        </p:spPr>
        <p:txBody>
          <a:bodyPr wrap="square">
            <a:spAutoFit/>
          </a:bodyPr>
          <a:lstStyle/>
          <a:p>
            <a:pPr algn="l">
              <a:buFont typeface="+mj-lt"/>
              <a:buAutoNum type="arabicPeriod"/>
            </a:pPr>
            <a:r>
              <a:rPr lang="en-US" b="0" i="0" dirty="0">
                <a:solidFill>
                  <a:srgbClr val="0070C0"/>
                </a:solidFill>
                <a:effectLst/>
                <a:latin typeface="Söhne"/>
              </a:rPr>
              <a:t>Develop new tourist circuits</a:t>
            </a:r>
          </a:p>
          <a:p>
            <a:pPr algn="l">
              <a:buFont typeface="+mj-lt"/>
              <a:buAutoNum type="arabicPeriod"/>
            </a:pPr>
            <a:r>
              <a:rPr lang="en-US" b="0" i="0" dirty="0">
                <a:solidFill>
                  <a:srgbClr val="0070C0"/>
                </a:solidFill>
                <a:effectLst/>
                <a:latin typeface="Söhne"/>
              </a:rPr>
              <a:t>Improve connectivity</a:t>
            </a:r>
          </a:p>
          <a:p>
            <a:pPr algn="l">
              <a:buFont typeface="+mj-lt"/>
              <a:buAutoNum type="arabicPeriod"/>
            </a:pPr>
            <a:r>
              <a:rPr lang="en-US" b="0" i="0" dirty="0">
                <a:solidFill>
                  <a:srgbClr val="0070C0"/>
                </a:solidFill>
                <a:effectLst/>
                <a:latin typeface="Söhne"/>
              </a:rPr>
              <a:t>Leverage technology</a:t>
            </a:r>
          </a:p>
          <a:p>
            <a:pPr algn="l">
              <a:buFont typeface="+mj-lt"/>
              <a:buAutoNum type="arabicPeriod"/>
            </a:pPr>
            <a:r>
              <a:rPr lang="en-US" dirty="0">
                <a:solidFill>
                  <a:srgbClr val="0070C0"/>
                </a:solidFill>
                <a:latin typeface="Söhne"/>
              </a:rPr>
              <a:t>Promote sustainable tourism</a:t>
            </a:r>
          </a:p>
          <a:p>
            <a:pPr algn="l">
              <a:buFont typeface="+mj-lt"/>
              <a:buAutoNum type="arabicPeriod"/>
            </a:pPr>
            <a:r>
              <a:rPr lang="en-US" b="0" i="0" dirty="0">
                <a:solidFill>
                  <a:srgbClr val="0070C0"/>
                </a:solidFill>
                <a:effectLst/>
                <a:latin typeface="Söhne"/>
              </a:rPr>
              <a:t>Enhance tourism infras</a:t>
            </a:r>
            <a:r>
              <a:rPr lang="en-US" dirty="0">
                <a:solidFill>
                  <a:srgbClr val="0070C0"/>
                </a:solidFill>
                <a:latin typeface="Söhne"/>
              </a:rPr>
              <a:t>tructure</a:t>
            </a:r>
            <a:endParaRPr lang="en-US" b="0" i="0" dirty="0">
              <a:solidFill>
                <a:srgbClr val="0070C0"/>
              </a:solidFill>
              <a:effectLst/>
              <a:latin typeface="Söhne"/>
            </a:endParaRPr>
          </a:p>
        </p:txBody>
      </p:sp>
    </p:spTree>
    <p:extLst>
      <p:ext uri="{BB962C8B-B14F-4D97-AF65-F5344CB8AC3E}">
        <p14:creationId xmlns:p14="http://schemas.microsoft.com/office/powerpoint/2010/main" val="207472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3E29AD-9B5C-1043-7C82-E1C7BC273012}"/>
              </a:ext>
            </a:extLst>
          </p:cNvPr>
          <p:cNvPicPr>
            <a:picLocks noChangeAspect="1"/>
          </p:cNvPicPr>
          <p:nvPr/>
        </p:nvPicPr>
        <p:blipFill rotWithShape="1">
          <a:blip r:embed="rId2">
            <a:extLst>
              <a:ext uri="{28A0092B-C50C-407E-A947-70E740481C1C}">
                <a14:useLocalDpi xmlns:a14="http://schemas.microsoft.com/office/drawing/2010/main" val="0"/>
              </a:ext>
            </a:extLst>
          </a:blip>
          <a:srcRect l="7024" t="22085" r="23605" b="16540"/>
          <a:stretch/>
        </p:blipFill>
        <p:spPr>
          <a:xfrm>
            <a:off x="-73808" y="0"/>
            <a:ext cx="24804171" cy="13716000"/>
          </a:xfrm>
          <a:prstGeom prst="rect">
            <a:avLst/>
          </a:prstGeom>
        </p:spPr>
      </p:pic>
    </p:spTree>
    <p:extLst>
      <p:ext uri="{BB962C8B-B14F-4D97-AF65-F5344CB8AC3E}">
        <p14:creationId xmlns:p14="http://schemas.microsoft.com/office/powerpoint/2010/main" val="3031851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8CDA81-2783-A363-4EF2-3C8F511B5203}"/>
              </a:ext>
            </a:extLst>
          </p:cNvPr>
          <p:cNvPicPr>
            <a:picLocks noChangeAspect="1"/>
          </p:cNvPicPr>
          <p:nvPr/>
        </p:nvPicPr>
        <p:blipFill rotWithShape="1">
          <a:blip r:embed="rId2">
            <a:extLst>
              <a:ext uri="{28A0092B-C50C-407E-A947-70E740481C1C}">
                <a14:useLocalDpi xmlns:a14="http://schemas.microsoft.com/office/drawing/2010/main" val="0"/>
              </a:ext>
            </a:extLst>
          </a:blip>
          <a:srcRect l="7155" t="21545" r="23211" b="16000"/>
          <a:stretch/>
        </p:blipFill>
        <p:spPr>
          <a:xfrm>
            <a:off x="1" y="166254"/>
            <a:ext cx="24377650" cy="13549745"/>
          </a:xfrm>
          <a:prstGeom prst="rect">
            <a:avLst/>
          </a:prstGeom>
        </p:spPr>
      </p:pic>
    </p:spTree>
    <p:extLst>
      <p:ext uri="{BB962C8B-B14F-4D97-AF65-F5344CB8AC3E}">
        <p14:creationId xmlns:p14="http://schemas.microsoft.com/office/powerpoint/2010/main" val="2410976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95A6E2-40FB-B3E0-7D1F-2E4B1FB1B985}"/>
              </a:ext>
            </a:extLst>
          </p:cNvPr>
          <p:cNvPicPr>
            <a:picLocks noChangeAspect="1"/>
          </p:cNvPicPr>
          <p:nvPr/>
        </p:nvPicPr>
        <p:blipFill rotWithShape="1">
          <a:blip r:embed="rId2">
            <a:extLst>
              <a:ext uri="{28A0092B-C50C-407E-A947-70E740481C1C}">
                <a14:useLocalDpi xmlns:a14="http://schemas.microsoft.com/office/drawing/2010/main" val="0"/>
              </a:ext>
            </a:extLst>
          </a:blip>
          <a:srcRect l="7206" t="21842" r="23650" b="16182"/>
          <a:stretch/>
        </p:blipFill>
        <p:spPr>
          <a:xfrm>
            <a:off x="0" y="166255"/>
            <a:ext cx="24377649" cy="13716000"/>
          </a:xfrm>
          <a:prstGeom prst="rect">
            <a:avLst/>
          </a:prstGeom>
        </p:spPr>
      </p:pic>
    </p:spTree>
    <p:extLst>
      <p:ext uri="{BB962C8B-B14F-4D97-AF65-F5344CB8AC3E}">
        <p14:creationId xmlns:p14="http://schemas.microsoft.com/office/powerpoint/2010/main" val="3797321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F72E7C-84C6-6BC5-2D27-BD271E62FC4E}"/>
              </a:ext>
            </a:extLst>
          </p:cNvPr>
          <p:cNvPicPr>
            <a:picLocks noChangeAspect="1"/>
          </p:cNvPicPr>
          <p:nvPr/>
        </p:nvPicPr>
        <p:blipFill rotWithShape="1">
          <a:blip r:embed="rId2">
            <a:extLst>
              <a:ext uri="{28A0092B-C50C-407E-A947-70E740481C1C}">
                <a14:useLocalDpi xmlns:a14="http://schemas.microsoft.com/office/drawing/2010/main" val="0"/>
              </a:ext>
            </a:extLst>
          </a:blip>
          <a:srcRect l="7442" t="21366" r="23462" b="16016"/>
          <a:stretch/>
        </p:blipFill>
        <p:spPr>
          <a:xfrm>
            <a:off x="0" y="0"/>
            <a:ext cx="24377650" cy="13716000"/>
          </a:xfrm>
          <a:prstGeom prst="rect">
            <a:avLst/>
          </a:prstGeom>
        </p:spPr>
      </p:pic>
    </p:spTree>
    <p:extLst>
      <p:ext uri="{BB962C8B-B14F-4D97-AF65-F5344CB8AC3E}">
        <p14:creationId xmlns:p14="http://schemas.microsoft.com/office/powerpoint/2010/main" val="3098182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207D6DDE-1B31-0542-9B79-87595B3349E5}"/>
              </a:ext>
            </a:extLst>
          </p:cNvPr>
          <p:cNvSpPr txBox="1">
            <a:spLocks/>
          </p:cNvSpPr>
          <p:nvPr/>
        </p:nvSpPr>
        <p:spPr>
          <a:xfrm>
            <a:off x="-1" y="0"/>
            <a:ext cx="11921809" cy="13716001"/>
          </a:xfrm>
          <a:custGeom>
            <a:avLst/>
            <a:gdLst>
              <a:gd name="connsiteX0" fmla="*/ 0 w 11423496"/>
              <a:gd name="connsiteY0" fmla="*/ 0 h 13142694"/>
              <a:gd name="connsiteX1" fmla="*/ 54353 w 11423496"/>
              <a:gd name="connsiteY1" fmla="*/ 17215 h 13142694"/>
              <a:gd name="connsiteX2" fmla="*/ 5645186 w 11423496"/>
              <a:gd name="connsiteY2" fmla="*/ 3184047 h 13142694"/>
              <a:gd name="connsiteX3" fmla="*/ 11370912 w 11423496"/>
              <a:gd name="connsiteY3" fmla="*/ 12997667 h 13142694"/>
              <a:gd name="connsiteX4" fmla="*/ 11423496 w 11423496"/>
              <a:gd name="connsiteY4" fmla="*/ 13142694 h 13142694"/>
              <a:gd name="connsiteX5" fmla="*/ 0 w 11423496"/>
              <a:gd name="connsiteY5" fmla="*/ 13142694 h 1314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3496" h="13142694">
                <a:moveTo>
                  <a:pt x="0" y="0"/>
                </a:moveTo>
                <a:lnTo>
                  <a:pt x="54353" y="17215"/>
                </a:lnTo>
                <a:cubicBezTo>
                  <a:pt x="2105609" y="695857"/>
                  <a:pt x="4177945" y="1842752"/>
                  <a:pt x="5645186" y="3184047"/>
                </a:cubicBezTo>
                <a:cubicBezTo>
                  <a:pt x="7842882" y="5190054"/>
                  <a:pt x="10157819" y="9725671"/>
                  <a:pt x="11370912" y="12997667"/>
                </a:cubicBezTo>
                <a:lnTo>
                  <a:pt x="11423496" y="13142694"/>
                </a:lnTo>
                <a:lnTo>
                  <a:pt x="0" y="13142694"/>
                </a:lnTo>
                <a:close/>
              </a:path>
            </a:pathLst>
          </a:custGeom>
          <a:solidFill>
            <a:schemeClr val="bg1">
              <a:lumMod val="95000"/>
            </a:schemeClr>
          </a:solidFill>
          <a:ln w="12700" cap="flat" cmpd="sng" algn="ctr">
            <a:noFill/>
            <a:prstDash val="solid"/>
            <a:miter lim="800000"/>
          </a:ln>
          <a:effectLst/>
        </p:spPr>
      </p:sp>
      <p:sp>
        <p:nvSpPr>
          <p:cNvPr id="16" name="TextBox 15">
            <a:extLst>
              <a:ext uri="{FF2B5EF4-FFF2-40B4-BE49-F238E27FC236}">
                <a16:creationId xmlns:a16="http://schemas.microsoft.com/office/drawing/2014/main" id="{896B1528-0C00-7F4D-A160-C753398043B0}"/>
              </a:ext>
            </a:extLst>
          </p:cNvPr>
          <p:cNvSpPr txBox="1"/>
          <p:nvPr/>
        </p:nvSpPr>
        <p:spPr>
          <a:xfrm>
            <a:off x="12979653" y="1615094"/>
            <a:ext cx="8046788" cy="1695336"/>
          </a:xfrm>
          <a:prstGeom prst="rect">
            <a:avLst/>
          </a:prstGeom>
          <a:noFill/>
        </p:spPr>
        <p:txBody>
          <a:bodyPr wrap="square" rtlCol="0" anchor="b">
            <a:spAutoFit/>
          </a:bodyPr>
          <a:lstStyle/>
          <a:p>
            <a:pPr>
              <a:lnSpc>
                <a:spcPts val="12500"/>
              </a:lnSpc>
            </a:pPr>
            <a:r>
              <a:rPr lang="en-US" sz="9600" dirty="0">
                <a:solidFill>
                  <a:schemeClr val="tx2"/>
                </a:solidFill>
                <a:latin typeface="Heebo Medium" pitchFamily="2" charset="-79"/>
                <a:ea typeface="Arimo" panose="020B0604020202020204" pitchFamily="34" charset="0"/>
                <a:cs typeface="Arimo" panose="020B0604020202020204" pitchFamily="34" charset="0"/>
              </a:rPr>
              <a:t>The Objective</a:t>
            </a:r>
          </a:p>
        </p:txBody>
      </p:sp>
      <p:sp>
        <p:nvSpPr>
          <p:cNvPr id="3" name="TextBox 2">
            <a:extLst>
              <a:ext uri="{FF2B5EF4-FFF2-40B4-BE49-F238E27FC236}">
                <a16:creationId xmlns:a16="http://schemas.microsoft.com/office/drawing/2014/main" id="{E7B297F7-428B-9A00-F1F3-6E3BB90AF35E}"/>
              </a:ext>
            </a:extLst>
          </p:cNvPr>
          <p:cNvSpPr txBox="1"/>
          <p:nvPr/>
        </p:nvSpPr>
        <p:spPr>
          <a:xfrm>
            <a:off x="11774739" y="3310430"/>
            <a:ext cx="11076317" cy="4524315"/>
          </a:xfrm>
          <a:prstGeom prst="rect">
            <a:avLst/>
          </a:prstGeom>
          <a:noFill/>
        </p:spPr>
        <p:txBody>
          <a:bodyPr wrap="square" rtlCol="0">
            <a:spAutoFit/>
          </a:bodyPr>
          <a:lstStyle/>
          <a:p>
            <a:pPr algn="just"/>
            <a:r>
              <a:rPr lang="en-US" b="0" i="0" dirty="0">
                <a:solidFill>
                  <a:srgbClr val="374151"/>
                </a:solidFill>
                <a:effectLst/>
                <a:latin typeface="Söhne"/>
              </a:rPr>
              <a:t>As a data analyst, the objective of the project would be to analyze the tourism data published by the Telangana government under its open data policy, identify patterns and insights, and provide data-informed recommendations to the government. The goal of this project would be to help the Telangana government improve their administrative operations and increase their tourism revenue.</a:t>
            </a:r>
            <a:endParaRPr lang="en-IN" dirty="0"/>
          </a:p>
        </p:txBody>
      </p:sp>
      <p:pic>
        <p:nvPicPr>
          <p:cNvPr id="7" name="Picture Placeholder 6">
            <a:extLst>
              <a:ext uri="{FF2B5EF4-FFF2-40B4-BE49-F238E27FC236}">
                <a16:creationId xmlns:a16="http://schemas.microsoft.com/office/drawing/2014/main" id="{29157FD8-E326-3BFD-22F3-5312A2063346}"/>
              </a:ext>
            </a:extLst>
          </p:cNvPr>
          <p:cNvPicPr>
            <a:picLocks noGrp="1" noChangeAspect="1"/>
          </p:cNvPicPr>
          <p:nvPr>
            <p:ph type="pic" sz="quarter" idx="10"/>
          </p:nvPr>
        </p:nvPicPr>
        <p:blipFill>
          <a:blip r:embed="rId2" cstate="email">
            <a:extLst>
              <a:ext uri="{28A0092B-C50C-407E-A947-70E740481C1C}">
                <a14:useLocalDpi xmlns:a14="http://schemas.microsoft.com/office/drawing/2010/main" val="0"/>
              </a:ext>
            </a:extLst>
          </a:blip>
          <a:srcRect l="21026" r="21026"/>
          <a:stretch>
            <a:fillRect/>
          </a:stretch>
        </p:blipFill>
        <p:spPr/>
      </p:pic>
    </p:spTree>
    <p:extLst>
      <p:ext uri="{BB962C8B-B14F-4D97-AF65-F5344CB8AC3E}">
        <p14:creationId xmlns:p14="http://schemas.microsoft.com/office/powerpoint/2010/main" val="248324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E77FEAD-ABE6-8F46-8A17-E04C90DBE5B5}"/>
              </a:ext>
            </a:extLst>
          </p:cNvPr>
          <p:cNvSpPr/>
          <p:nvPr/>
        </p:nvSpPr>
        <p:spPr>
          <a:xfrm>
            <a:off x="3175624" y="4065557"/>
            <a:ext cx="8372832" cy="8372832"/>
          </a:xfrm>
          <a:prstGeom prst="ellipse">
            <a:avLst/>
          </a:prstGeom>
          <a:gradFill>
            <a:gsLst>
              <a:gs pos="6000">
                <a:schemeClr val="accent1"/>
              </a:gs>
              <a:gs pos="94000">
                <a:schemeClr val="accent4"/>
              </a:gs>
            </a:gsLst>
            <a:lin ang="7200000" scaled="0"/>
          </a:gradFill>
          <a:ln>
            <a:noFill/>
          </a:ln>
          <a:effectLst>
            <a:outerShdw blurRad="571500" dist="381000" dir="5400000" sx="101000" sy="101000" algn="tl" rotWithShape="0">
              <a:schemeClr val="tx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Heebo Light" pitchFamily="2" charset="-79"/>
            </a:endParaRPr>
          </a:p>
        </p:txBody>
      </p:sp>
      <p:sp>
        <p:nvSpPr>
          <p:cNvPr id="6" name="Oval 5">
            <a:extLst>
              <a:ext uri="{FF2B5EF4-FFF2-40B4-BE49-F238E27FC236}">
                <a16:creationId xmlns:a16="http://schemas.microsoft.com/office/drawing/2014/main" id="{29461348-9BD8-B44A-AF02-44CA7683ADA6}"/>
              </a:ext>
            </a:extLst>
          </p:cNvPr>
          <p:cNvSpPr/>
          <p:nvPr/>
        </p:nvSpPr>
        <p:spPr>
          <a:xfrm>
            <a:off x="4045529" y="5805367"/>
            <a:ext cx="6633022" cy="6633022"/>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ebo Light" pitchFamily="2" charset="-79"/>
            </a:endParaRPr>
          </a:p>
        </p:txBody>
      </p:sp>
      <p:sp>
        <p:nvSpPr>
          <p:cNvPr id="7" name="Oval 6">
            <a:extLst>
              <a:ext uri="{FF2B5EF4-FFF2-40B4-BE49-F238E27FC236}">
                <a16:creationId xmlns:a16="http://schemas.microsoft.com/office/drawing/2014/main" id="{DB4D99AA-0893-3446-AE33-97D69DD46A79}"/>
              </a:ext>
            </a:extLst>
          </p:cNvPr>
          <p:cNvSpPr/>
          <p:nvPr/>
        </p:nvSpPr>
        <p:spPr>
          <a:xfrm>
            <a:off x="5045920" y="7806148"/>
            <a:ext cx="4632241" cy="4632241"/>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ebo Light" pitchFamily="2" charset="-79"/>
            </a:endParaRPr>
          </a:p>
        </p:txBody>
      </p:sp>
      <p:sp>
        <p:nvSpPr>
          <p:cNvPr id="15" name="Freeform 14">
            <a:extLst>
              <a:ext uri="{FF2B5EF4-FFF2-40B4-BE49-F238E27FC236}">
                <a16:creationId xmlns:a16="http://schemas.microsoft.com/office/drawing/2014/main" id="{3E57A0A9-3A0D-CB4A-8DE9-BB7463F183DA}"/>
              </a:ext>
            </a:extLst>
          </p:cNvPr>
          <p:cNvSpPr/>
          <p:nvPr/>
        </p:nvSpPr>
        <p:spPr>
          <a:xfrm>
            <a:off x="7398521" y="4588816"/>
            <a:ext cx="5441105" cy="520766"/>
          </a:xfrm>
          <a:custGeom>
            <a:avLst/>
            <a:gdLst>
              <a:gd name="connsiteX0" fmla="*/ 5654351 w 5654351"/>
              <a:gd name="connsiteY0" fmla="*/ 0 h 541176"/>
              <a:gd name="connsiteX1" fmla="*/ 4478694 w 5654351"/>
              <a:gd name="connsiteY1" fmla="*/ 0 h 541176"/>
              <a:gd name="connsiteX2" fmla="*/ 0 w 5654351"/>
              <a:gd name="connsiteY2" fmla="*/ 541176 h 541176"/>
            </a:gdLst>
            <a:ahLst/>
            <a:cxnLst>
              <a:cxn ang="0">
                <a:pos x="connsiteX0" y="connsiteY0"/>
              </a:cxn>
              <a:cxn ang="0">
                <a:pos x="connsiteX1" y="connsiteY1"/>
              </a:cxn>
              <a:cxn ang="0">
                <a:pos x="connsiteX2" y="connsiteY2"/>
              </a:cxn>
            </a:cxnLst>
            <a:rect l="l" t="t" r="r" b="b"/>
            <a:pathLst>
              <a:path w="5654351" h="541176">
                <a:moveTo>
                  <a:pt x="5654351" y="0"/>
                </a:moveTo>
                <a:lnTo>
                  <a:pt x="4478694" y="0"/>
                </a:lnTo>
                <a:lnTo>
                  <a:pt x="0" y="541176"/>
                </a:lnTo>
              </a:path>
            </a:pathLst>
          </a:custGeom>
          <a:ln w="31750" cap="rnd">
            <a:solidFill>
              <a:schemeClr val="tx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Heebo Light" pitchFamily="2" charset="-79"/>
            </a:endParaRPr>
          </a:p>
        </p:txBody>
      </p:sp>
      <p:sp>
        <p:nvSpPr>
          <p:cNvPr id="16" name="Freeform 15">
            <a:extLst>
              <a:ext uri="{FF2B5EF4-FFF2-40B4-BE49-F238E27FC236}">
                <a16:creationId xmlns:a16="http://schemas.microsoft.com/office/drawing/2014/main" id="{0962A962-B58A-6D41-9AB6-A8B7EFBF361A}"/>
              </a:ext>
            </a:extLst>
          </p:cNvPr>
          <p:cNvSpPr/>
          <p:nvPr/>
        </p:nvSpPr>
        <p:spPr>
          <a:xfrm>
            <a:off x="7398521" y="6887369"/>
            <a:ext cx="5459063" cy="951745"/>
          </a:xfrm>
          <a:custGeom>
            <a:avLst/>
            <a:gdLst>
              <a:gd name="connsiteX0" fmla="*/ 5673013 w 5673013"/>
              <a:gd name="connsiteY0" fmla="*/ 989045 h 989045"/>
              <a:gd name="connsiteX1" fmla="*/ 4758613 w 5673013"/>
              <a:gd name="connsiteY1" fmla="*/ 989045 h 989045"/>
              <a:gd name="connsiteX2" fmla="*/ 0 w 5673013"/>
              <a:gd name="connsiteY2" fmla="*/ 0 h 989045"/>
            </a:gdLst>
            <a:ahLst/>
            <a:cxnLst>
              <a:cxn ang="0">
                <a:pos x="connsiteX0" y="connsiteY0"/>
              </a:cxn>
              <a:cxn ang="0">
                <a:pos x="connsiteX1" y="connsiteY1"/>
              </a:cxn>
              <a:cxn ang="0">
                <a:pos x="connsiteX2" y="connsiteY2"/>
              </a:cxn>
            </a:cxnLst>
            <a:rect l="l" t="t" r="r" b="b"/>
            <a:pathLst>
              <a:path w="5673013" h="989045">
                <a:moveTo>
                  <a:pt x="5673013" y="989045"/>
                </a:moveTo>
                <a:lnTo>
                  <a:pt x="4758613" y="989045"/>
                </a:lnTo>
                <a:lnTo>
                  <a:pt x="0" y="0"/>
                </a:lnTo>
              </a:path>
            </a:pathLst>
          </a:custGeom>
          <a:ln w="31750" cap="rnd">
            <a:solidFill>
              <a:schemeClr val="tx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solidFill>
              <a:latin typeface="Heebo Light" pitchFamily="2" charset="-79"/>
            </a:endParaRPr>
          </a:p>
        </p:txBody>
      </p:sp>
      <p:sp>
        <p:nvSpPr>
          <p:cNvPr id="17" name="Freeform 16">
            <a:extLst>
              <a:ext uri="{FF2B5EF4-FFF2-40B4-BE49-F238E27FC236}">
                <a16:creationId xmlns:a16="http://schemas.microsoft.com/office/drawing/2014/main" id="{EE41EA3D-FC55-0B43-9607-B566B8FDAF82}"/>
              </a:ext>
            </a:extLst>
          </p:cNvPr>
          <p:cNvSpPr/>
          <p:nvPr/>
        </p:nvSpPr>
        <p:spPr>
          <a:xfrm>
            <a:off x="7416479" y="9185922"/>
            <a:ext cx="5441105" cy="1903489"/>
          </a:xfrm>
          <a:custGeom>
            <a:avLst/>
            <a:gdLst>
              <a:gd name="connsiteX0" fmla="*/ 5654351 w 5654351"/>
              <a:gd name="connsiteY0" fmla="*/ 1959428 h 1978090"/>
              <a:gd name="connsiteX1" fmla="*/ 3825551 w 5654351"/>
              <a:gd name="connsiteY1" fmla="*/ 1978090 h 1978090"/>
              <a:gd name="connsiteX2" fmla="*/ 0 w 5654351"/>
              <a:gd name="connsiteY2" fmla="*/ 0 h 1978090"/>
            </a:gdLst>
            <a:ahLst/>
            <a:cxnLst>
              <a:cxn ang="0">
                <a:pos x="connsiteX0" y="connsiteY0"/>
              </a:cxn>
              <a:cxn ang="0">
                <a:pos x="connsiteX1" y="connsiteY1"/>
              </a:cxn>
              <a:cxn ang="0">
                <a:pos x="connsiteX2" y="connsiteY2"/>
              </a:cxn>
            </a:cxnLst>
            <a:rect l="l" t="t" r="r" b="b"/>
            <a:pathLst>
              <a:path w="5654351" h="1978090">
                <a:moveTo>
                  <a:pt x="5654351" y="1959428"/>
                </a:moveTo>
                <a:lnTo>
                  <a:pt x="3825551" y="1978090"/>
                </a:lnTo>
                <a:lnTo>
                  <a:pt x="0" y="0"/>
                </a:lnTo>
              </a:path>
            </a:pathLst>
          </a:custGeom>
          <a:ln w="31750" cap="rnd">
            <a:solidFill>
              <a:schemeClr val="tx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solidFill>
              <a:latin typeface="Heebo Light" pitchFamily="2" charset="-79"/>
            </a:endParaRPr>
          </a:p>
        </p:txBody>
      </p:sp>
      <p:sp>
        <p:nvSpPr>
          <p:cNvPr id="9" name="TextBox 8">
            <a:extLst>
              <a:ext uri="{FF2B5EF4-FFF2-40B4-BE49-F238E27FC236}">
                <a16:creationId xmlns:a16="http://schemas.microsoft.com/office/drawing/2014/main" id="{E7E32EDA-D7E4-9845-9092-C03DCB0F242A}"/>
              </a:ext>
            </a:extLst>
          </p:cNvPr>
          <p:cNvSpPr txBox="1"/>
          <p:nvPr/>
        </p:nvSpPr>
        <p:spPr>
          <a:xfrm>
            <a:off x="5559454" y="1277612"/>
            <a:ext cx="13258758" cy="1323439"/>
          </a:xfrm>
          <a:prstGeom prst="rect">
            <a:avLst/>
          </a:prstGeom>
          <a:noFill/>
        </p:spPr>
        <p:txBody>
          <a:bodyPr wrap="none" rtlCol="0" anchor="t">
            <a:spAutoFit/>
          </a:bodyPr>
          <a:lstStyle/>
          <a:p>
            <a:pPr algn="ctr"/>
            <a:r>
              <a:rPr lang="en-US" sz="8000" dirty="0">
                <a:solidFill>
                  <a:schemeClr val="tx2"/>
                </a:solidFill>
                <a:latin typeface="Heebo Medium" pitchFamily="2" charset="-79"/>
                <a:ea typeface="Arimo" panose="020B0604020202020204" pitchFamily="34" charset="0"/>
                <a:cs typeface="Arimo" panose="020B0604020202020204" pitchFamily="34" charset="0"/>
              </a:rPr>
              <a:t>Factors Influence Telangana</a:t>
            </a:r>
          </a:p>
        </p:txBody>
      </p:sp>
      <p:sp>
        <p:nvSpPr>
          <p:cNvPr id="12" name="TextBox 11">
            <a:extLst>
              <a:ext uri="{FF2B5EF4-FFF2-40B4-BE49-F238E27FC236}">
                <a16:creationId xmlns:a16="http://schemas.microsoft.com/office/drawing/2014/main" id="{CFC0BC9C-1DBF-AD41-9FAB-19F83E61E331}"/>
              </a:ext>
            </a:extLst>
          </p:cNvPr>
          <p:cNvSpPr txBox="1"/>
          <p:nvPr/>
        </p:nvSpPr>
        <p:spPr>
          <a:xfrm>
            <a:off x="13302062" y="4294686"/>
            <a:ext cx="4244066" cy="584775"/>
          </a:xfrm>
          <a:prstGeom prst="rect">
            <a:avLst/>
          </a:prstGeom>
          <a:noFill/>
        </p:spPr>
        <p:txBody>
          <a:bodyPr wrap="square" rtlCol="0" anchor="b">
            <a:spAutoFit/>
          </a:bodyPr>
          <a:lstStyle/>
          <a:p>
            <a:r>
              <a:rPr lang="en-US" sz="3200" spc="300" dirty="0">
                <a:solidFill>
                  <a:schemeClr val="tx2"/>
                </a:solidFill>
                <a:latin typeface="Heebo Medium" pitchFamily="2" charset="-79"/>
                <a:cs typeface="Heebo Medium" pitchFamily="2" charset="-79"/>
              </a:rPr>
              <a:t>Cultural Heritage</a:t>
            </a:r>
          </a:p>
        </p:txBody>
      </p:sp>
      <p:cxnSp>
        <p:nvCxnSpPr>
          <p:cNvPr id="14" name="Straight Connector 13">
            <a:extLst>
              <a:ext uri="{FF2B5EF4-FFF2-40B4-BE49-F238E27FC236}">
                <a16:creationId xmlns:a16="http://schemas.microsoft.com/office/drawing/2014/main" id="{F0FF93D4-516A-3844-82DD-9264E3753776}"/>
              </a:ext>
            </a:extLst>
          </p:cNvPr>
          <p:cNvCxnSpPr/>
          <p:nvPr/>
        </p:nvCxnSpPr>
        <p:spPr>
          <a:xfrm>
            <a:off x="13410917" y="5025673"/>
            <a:ext cx="1371600" cy="0"/>
          </a:xfrm>
          <a:prstGeom prst="line">
            <a:avLst/>
          </a:prstGeom>
          <a:ln w="317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07D7A1A-7C41-FF45-ADC6-573F16D163BE}"/>
              </a:ext>
            </a:extLst>
          </p:cNvPr>
          <p:cNvSpPr txBox="1"/>
          <p:nvPr/>
        </p:nvSpPr>
        <p:spPr>
          <a:xfrm>
            <a:off x="13302061" y="7506802"/>
            <a:ext cx="3174391" cy="584775"/>
          </a:xfrm>
          <a:prstGeom prst="rect">
            <a:avLst/>
          </a:prstGeom>
          <a:noFill/>
        </p:spPr>
        <p:txBody>
          <a:bodyPr wrap="square" rtlCol="0" anchor="b">
            <a:spAutoFit/>
          </a:bodyPr>
          <a:lstStyle/>
          <a:p>
            <a:r>
              <a:rPr lang="en-US" sz="3200" spc="300" dirty="0">
                <a:solidFill>
                  <a:schemeClr val="tx2"/>
                </a:solidFill>
                <a:latin typeface="Heebo Medium" pitchFamily="2" charset="-79"/>
                <a:cs typeface="Heebo Medium" pitchFamily="2" charset="-79"/>
              </a:rPr>
              <a:t>Hospitality</a:t>
            </a:r>
          </a:p>
        </p:txBody>
      </p:sp>
      <p:cxnSp>
        <p:nvCxnSpPr>
          <p:cNvPr id="22" name="Straight Connector 21">
            <a:extLst>
              <a:ext uri="{FF2B5EF4-FFF2-40B4-BE49-F238E27FC236}">
                <a16:creationId xmlns:a16="http://schemas.microsoft.com/office/drawing/2014/main" id="{4B064C93-DBE9-1145-B8B6-B891FB9FEC46}"/>
              </a:ext>
            </a:extLst>
          </p:cNvPr>
          <p:cNvCxnSpPr/>
          <p:nvPr/>
        </p:nvCxnSpPr>
        <p:spPr>
          <a:xfrm>
            <a:off x="13410917" y="8340373"/>
            <a:ext cx="1371600" cy="0"/>
          </a:xfrm>
          <a:prstGeom prst="line">
            <a:avLst/>
          </a:prstGeom>
          <a:ln w="317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F16A95D-CC1B-6D43-94A6-D637D802FEB6}"/>
              </a:ext>
            </a:extLst>
          </p:cNvPr>
          <p:cNvSpPr txBox="1"/>
          <p:nvPr/>
        </p:nvSpPr>
        <p:spPr>
          <a:xfrm>
            <a:off x="13302062" y="10790736"/>
            <a:ext cx="2929007" cy="584775"/>
          </a:xfrm>
          <a:prstGeom prst="rect">
            <a:avLst/>
          </a:prstGeom>
          <a:noFill/>
        </p:spPr>
        <p:txBody>
          <a:bodyPr wrap="none" rtlCol="0" anchor="b">
            <a:spAutoFit/>
          </a:bodyPr>
          <a:lstStyle/>
          <a:p>
            <a:r>
              <a:rPr lang="en-US" sz="3200" spc="300" dirty="0">
                <a:solidFill>
                  <a:schemeClr val="tx2"/>
                </a:solidFill>
                <a:latin typeface="Heebo Medium" pitchFamily="2" charset="-79"/>
                <a:cs typeface="Heebo Medium" pitchFamily="2" charset="-79"/>
              </a:rPr>
              <a:t>Connectivity</a:t>
            </a:r>
          </a:p>
        </p:txBody>
      </p:sp>
      <p:cxnSp>
        <p:nvCxnSpPr>
          <p:cNvPr id="26" name="Straight Connector 25">
            <a:extLst>
              <a:ext uri="{FF2B5EF4-FFF2-40B4-BE49-F238E27FC236}">
                <a16:creationId xmlns:a16="http://schemas.microsoft.com/office/drawing/2014/main" id="{36CBFACD-19E9-BB41-A858-C659FDD958CE}"/>
              </a:ext>
            </a:extLst>
          </p:cNvPr>
          <p:cNvCxnSpPr/>
          <p:nvPr/>
        </p:nvCxnSpPr>
        <p:spPr>
          <a:xfrm>
            <a:off x="13410917" y="11521723"/>
            <a:ext cx="1371600" cy="0"/>
          </a:xfrm>
          <a:prstGeom prst="line">
            <a:avLst/>
          </a:prstGeom>
          <a:ln w="31750" cap="flat">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59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BFDD61-F5AD-29FF-1A15-FAD82B485DAB}"/>
              </a:ext>
            </a:extLst>
          </p:cNvPr>
          <p:cNvSpPr txBox="1"/>
          <p:nvPr/>
        </p:nvSpPr>
        <p:spPr>
          <a:xfrm>
            <a:off x="1863307" y="952245"/>
            <a:ext cx="10765765" cy="1785104"/>
          </a:xfrm>
          <a:prstGeom prst="rect">
            <a:avLst/>
          </a:prstGeom>
          <a:noFill/>
        </p:spPr>
        <p:txBody>
          <a:bodyPr wrap="square" rtlCol="0">
            <a:spAutoFit/>
          </a:bodyPr>
          <a:lstStyle/>
          <a:p>
            <a:r>
              <a:rPr lang="en-IN" sz="3800" b="1" dirty="0"/>
              <a:t>Question 1:</a:t>
            </a:r>
          </a:p>
          <a:p>
            <a:r>
              <a:rPr lang="en-IN" dirty="0">
                <a:solidFill>
                  <a:schemeClr val="accent3"/>
                </a:solidFill>
                <a:latin typeface="Times New Roman" panose="02020603050405020304" pitchFamily="18" charset="0"/>
                <a:cs typeface="Times New Roman" panose="02020603050405020304" pitchFamily="18" charset="0"/>
              </a:rPr>
              <a:t>List down the top 10 districts that have the highest number of visitors overall (2016-2019)</a:t>
            </a:r>
          </a:p>
        </p:txBody>
      </p:sp>
      <p:pic>
        <p:nvPicPr>
          <p:cNvPr id="26" name="Picture 25">
            <a:extLst>
              <a:ext uri="{FF2B5EF4-FFF2-40B4-BE49-F238E27FC236}">
                <a16:creationId xmlns:a16="http://schemas.microsoft.com/office/drawing/2014/main" id="{40224C8C-720C-83FC-23B8-389C879520DE}"/>
              </a:ext>
            </a:extLst>
          </p:cNvPr>
          <p:cNvPicPr>
            <a:picLocks noChangeAspect="1"/>
          </p:cNvPicPr>
          <p:nvPr/>
        </p:nvPicPr>
        <p:blipFill rotWithShape="1">
          <a:blip r:embed="rId2">
            <a:extLst>
              <a:ext uri="{28A0092B-C50C-407E-A947-70E740481C1C}">
                <a14:useLocalDpi xmlns:a14="http://schemas.microsoft.com/office/drawing/2010/main" val="0"/>
              </a:ext>
            </a:extLst>
          </a:blip>
          <a:srcRect l="2092" t="2107"/>
          <a:stretch/>
        </p:blipFill>
        <p:spPr>
          <a:xfrm>
            <a:off x="1863307" y="4397417"/>
            <a:ext cx="9689824" cy="8463855"/>
          </a:xfrm>
          <a:prstGeom prst="rect">
            <a:avLst/>
          </a:prstGeom>
          <a:ln>
            <a:noFill/>
          </a:ln>
          <a:effectLst>
            <a:softEdge rad="112500"/>
          </a:effectLst>
        </p:spPr>
      </p:pic>
      <p:sp>
        <p:nvSpPr>
          <p:cNvPr id="27" name="TextBox 26">
            <a:extLst>
              <a:ext uri="{FF2B5EF4-FFF2-40B4-BE49-F238E27FC236}">
                <a16:creationId xmlns:a16="http://schemas.microsoft.com/office/drawing/2014/main" id="{7F116B9E-BFE2-A3A8-079E-A88CCB9C5224}"/>
              </a:ext>
            </a:extLst>
          </p:cNvPr>
          <p:cNvSpPr txBox="1"/>
          <p:nvPr/>
        </p:nvSpPr>
        <p:spPr>
          <a:xfrm>
            <a:off x="1863307" y="3607609"/>
            <a:ext cx="2881223" cy="677108"/>
          </a:xfrm>
          <a:prstGeom prst="rect">
            <a:avLst/>
          </a:prstGeom>
          <a:noFill/>
        </p:spPr>
        <p:txBody>
          <a:bodyPr wrap="square" rtlCol="0">
            <a:spAutoFit/>
          </a:bodyPr>
          <a:lstStyle/>
          <a:p>
            <a:r>
              <a:rPr lang="en-IN" sz="3800" b="1" dirty="0"/>
              <a:t>Output:</a:t>
            </a:r>
          </a:p>
        </p:txBody>
      </p:sp>
      <p:sp>
        <p:nvSpPr>
          <p:cNvPr id="28" name="TextBox 27">
            <a:extLst>
              <a:ext uri="{FF2B5EF4-FFF2-40B4-BE49-F238E27FC236}">
                <a16:creationId xmlns:a16="http://schemas.microsoft.com/office/drawing/2014/main" id="{D9D511CA-07B1-6424-03DF-47B3F14C1B3F}"/>
              </a:ext>
            </a:extLst>
          </p:cNvPr>
          <p:cNvSpPr txBox="1"/>
          <p:nvPr/>
        </p:nvSpPr>
        <p:spPr>
          <a:xfrm>
            <a:off x="13866013" y="3607609"/>
            <a:ext cx="10138524" cy="3477875"/>
          </a:xfrm>
          <a:prstGeom prst="rect">
            <a:avLst/>
          </a:prstGeom>
          <a:noFill/>
        </p:spPr>
        <p:txBody>
          <a:bodyPr wrap="square" rtlCol="0">
            <a:spAutoFit/>
          </a:bodyPr>
          <a:lstStyle/>
          <a:p>
            <a:r>
              <a:rPr lang="en-IN" sz="3800" b="1" dirty="0"/>
              <a:t>Insight:</a:t>
            </a:r>
          </a:p>
          <a:p>
            <a:endParaRPr lang="en-IN" sz="3800" b="1" dirty="0"/>
          </a:p>
          <a:p>
            <a:pPr algn="just"/>
            <a:r>
              <a:rPr lang="en-US" dirty="0">
                <a:solidFill>
                  <a:schemeClr val="accent3"/>
                </a:solidFill>
                <a:latin typeface="Times New Roman" panose="02020603050405020304" pitchFamily="18" charset="0"/>
                <a:cs typeface="Times New Roman" panose="02020603050405020304" pitchFamily="18" charset="0"/>
              </a:rPr>
              <a:t>Hyderabad is the first place in Telangana to receive 84 million domestic visitors.The next most popular destinations for tourists are Rajanna Siricilla and Yadadri Bhongir in Warangal district</a:t>
            </a:r>
            <a:endParaRPr lang="en-IN" sz="3800" b="1" dirty="0">
              <a:solidFill>
                <a:schemeClr val="accent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4844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20A0194-D13A-810C-C726-73A5F6A1F3F1}"/>
              </a:ext>
            </a:extLst>
          </p:cNvPr>
          <p:cNvSpPr txBox="1"/>
          <p:nvPr/>
        </p:nvSpPr>
        <p:spPr>
          <a:xfrm>
            <a:off x="1863307" y="952245"/>
            <a:ext cx="10765765" cy="2339102"/>
          </a:xfrm>
          <a:prstGeom prst="rect">
            <a:avLst/>
          </a:prstGeom>
          <a:noFill/>
        </p:spPr>
        <p:txBody>
          <a:bodyPr wrap="square" rtlCol="0">
            <a:spAutoFit/>
          </a:bodyPr>
          <a:lstStyle/>
          <a:p>
            <a:r>
              <a:rPr lang="en-IN" sz="3800" b="1" dirty="0"/>
              <a:t>Question 2:</a:t>
            </a:r>
          </a:p>
          <a:p>
            <a:r>
              <a:rPr lang="en-IN" dirty="0">
                <a:solidFill>
                  <a:schemeClr val="accent3"/>
                </a:solidFill>
                <a:latin typeface="Times New Roman" panose="02020603050405020304" pitchFamily="18" charset="0"/>
                <a:cs typeface="Times New Roman" panose="02020603050405020304" pitchFamily="18" charset="0"/>
              </a:rPr>
              <a:t>List down the top 3 districts based on compounded annual growth rate(CAGR) of visitors between (2016-2019)</a:t>
            </a:r>
          </a:p>
        </p:txBody>
      </p:sp>
      <p:pic>
        <p:nvPicPr>
          <p:cNvPr id="7" name="Picture 6">
            <a:extLst>
              <a:ext uri="{FF2B5EF4-FFF2-40B4-BE49-F238E27FC236}">
                <a16:creationId xmlns:a16="http://schemas.microsoft.com/office/drawing/2014/main" id="{A90EBA69-1AF4-7478-2201-1564EF951B00}"/>
              </a:ext>
            </a:extLst>
          </p:cNvPr>
          <p:cNvPicPr>
            <a:picLocks noChangeAspect="1"/>
          </p:cNvPicPr>
          <p:nvPr/>
        </p:nvPicPr>
        <p:blipFill rotWithShape="1">
          <a:blip r:embed="rId2">
            <a:extLst>
              <a:ext uri="{28A0092B-C50C-407E-A947-70E740481C1C}">
                <a14:useLocalDpi xmlns:a14="http://schemas.microsoft.com/office/drawing/2010/main" val="0"/>
              </a:ext>
            </a:extLst>
          </a:blip>
          <a:srcRect l="6395" t="8371" r="8133" b="3989"/>
          <a:stretch/>
        </p:blipFill>
        <p:spPr>
          <a:xfrm>
            <a:off x="2277375" y="4904076"/>
            <a:ext cx="9195758" cy="7859680"/>
          </a:xfrm>
          <a:prstGeom prst="rect">
            <a:avLst/>
          </a:prstGeom>
          <a:ln>
            <a:noFill/>
          </a:ln>
          <a:effectLst>
            <a:softEdge rad="112500"/>
          </a:effectLst>
        </p:spPr>
      </p:pic>
      <p:sp>
        <p:nvSpPr>
          <p:cNvPr id="8" name="TextBox 7">
            <a:extLst>
              <a:ext uri="{FF2B5EF4-FFF2-40B4-BE49-F238E27FC236}">
                <a16:creationId xmlns:a16="http://schemas.microsoft.com/office/drawing/2014/main" id="{C7FF0750-ADE3-C967-8CCE-7C09F72EA4F8}"/>
              </a:ext>
            </a:extLst>
          </p:cNvPr>
          <p:cNvSpPr txBox="1"/>
          <p:nvPr/>
        </p:nvSpPr>
        <p:spPr>
          <a:xfrm>
            <a:off x="1863307" y="3607609"/>
            <a:ext cx="2881223" cy="677108"/>
          </a:xfrm>
          <a:prstGeom prst="rect">
            <a:avLst/>
          </a:prstGeom>
          <a:noFill/>
        </p:spPr>
        <p:txBody>
          <a:bodyPr wrap="square" rtlCol="0">
            <a:spAutoFit/>
          </a:bodyPr>
          <a:lstStyle/>
          <a:p>
            <a:r>
              <a:rPr lang="en-IN" sz="3800" b="1" dirty="0"/>
              <a:t>Output:</a:t>
            </a:r>
          </a:p>
        </p:txBody>
      </p:sp>
      <p:sp>
        <p:nvSpPr>
          <p:cNvPr id="9" name="TextBox 8">
            <a:extLst>
              <a:ext uri="{FF2B5EF4-FFF2-40B4-BE49-F238E27FC236}">
                <a16:creationId xmlns:a16="http://schemas.microsoft.com/office/drawing/2014/main" id="{F3F9303A-A3FD-568D-1BDA-7731AB37C7FF}"/>
              </a:ext>
            </a:extLst>
          </p:cNvPr>
          <p:cNvSpPr txBox="1"/>
          <p:nvPr/>
        </p:nvSpPr>
        <p:spPr>
          <a:xfrm>
            <a:off x="13939689" y="3607609"/>
            <a:ext cx="9523563" cy="3477875"/>
          </a:xfrm>
          <a:prstGeom prst="rect">
            <a:avLst/>
          </a:prstGeom>
          <a:noFill/>
        </p:spPr>
        <p:txBody>
          <a:bodyPr wrap="square" rtlCol="0">
            <a:spAutoFit/>
          </a:bodyPr>
          <a:lstStyle/>
          <a:p>
            <a:r>
              <a:rPr lang="en-IN" sz="3800" b="1" dirty="0"/>
              <a:t>Insight:</a:t>
            </a:r>
          </a:p>
          <a:p>
            <a:pPr algn="just"/>
            <a:endParaRPr lang="en-IN" sz="3800" b="1" dirty="0"/>
          </a:p>
          <a:p>
            <a:pPr algn="just"/>
            <a:r>
              <a:rPr lang="en-US" b="0" i="0" dirty="0">
                <a:solidFill>
                  <a:schemeClr val="accent3"/>
                </a:solidFill>
                <a:effectLst/>
                <a:latin typeface="Times New Roman" panose="02020603050405020304" pitchFamily="18" charset="0"/>
                <a:cs typeface="Times New Roman" panose="02020603050405020304" pitchFamily="18" charset="0"/>
              </a:rPr>
              <a:t>Mancherial</a:t>
            </a:r>
            <a:r>
              <a:rPr lang="en-US" dirty="0">
                <a:solidFill>
                  <a:schemeClr val="accent3"/>
                </a:solidFill>
                <a:latin typeface="Times New Roman" panose="02020603050405020304" pitchFamily="18" charset="0"/>
                <a:cs typeface="Times New Roman" panose="02020603050405020304" pitchFamily="18" charset="0"/>
              </a:rPr>
              <a:t>,</a:t>
            </a:r>
            <a:r>
              <a:rPr lang="en-US" b="0" i="0" dirty="0">
                <a:solidFill>
                  <a:schemeClr val="accent3"/>
                </a:solidFill>
                <a:effectLst/>
                <a:latin typeface="Times New Roman" panose="02020603050405020304" pitchFamily="18" charset="0"/>
                <a:cs typeface="Times New Roman" panose="02020603050405020304" pitchFamily="18" charset="0"/>
              </a:rPr>
              <a:t>Warangal</a:t>
            </a:r>
            <a:r>
              <a:rPr lang="en-US" dirty="0">
                <a:solidFill>
                  <a:schemeClr val="accent3"/>
                </a:solidFill>
                <a:latin typeface="Times New Roman" panose="02020603050405020304" pitchFamily="18" charset="0"/>
                <a:cs typeface="Times New Roman" panose="02020603050405020304" pitchFamily="18" charset="0"/>
              </a:rPr>
              <a:t> and Bhadradri Kothagudem </a:t>
            </a:r>
            <a:r>
              <a:rPr lang="en-US" b="0" i="0" dirty="0">
                <a:solidFill>
                  <a:schemeClr val="accent3"/>
                </a:solidFill>
                <a:effectLst/>
                <a:latin typeface="Times New Roman" panose="02020603050405020304" pitchFamily="18" charset="0"/>
                <a:cs typeface="Times New Roman" panose="02020603050405020304" pitchFamily="18" charset="0"/>
              </a:rPr>
              <a:t>are the top three cities in Telangana with the highest Compound Annual Growth Rate (CAGR) in terms of tourism. </a:t>
            </a:r>
            <a:endParaRPr lang="en-IN" b="1" dirty="0">
              <a:solidFill>
                <a:schemeClr val="accent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043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E338284-312A-21C1-B59A-08CD79879CD2}"/>
              </a:ext>
            </a:extLst>
          </p:cNvPr>
          <p:cNvSpPr txBox="1"/>
          <p:nvPr/>
        </p:nvSpPr>
        <p:spPr>
          <a:xfrm>
            <a:off x="1863307" y="796970"/>
            <a:ext cx="10765765" cy="2339102"/>
          </a:xfrm>
          <a:prstGeom prst="rect">
            <a:avLst/>
          </a:prstGeom>
          <a:noFill/>
        </p:spPr>
        <p:txBody>
          <a:bodyPr wrap="square" rtlCol="0">
            <a:spAutoFit/>
          </a:bodyPr>
          <a:lstStyle/>
          <a:p>
            <a:r>
              <a:rPr lang="en-IN" sz="3800" b="1" dirty="0"/>
              <a:t>Question 3:</a:t>
            </a:r>
          </a:p>
          <a:p>
            <a:r>
              <a:rPr lang="en-IN" dirty="0">
                <a:solidFill>
                  <a:schemeClr val="accent3"/>
                </a:solidFill>
                <a:latin typeface="Times New Roman" panose="02020603050405020304" pitchFamily="18" charset="0"/>
                <a:cs typeface="Times New Roman" panose="02020603050405020304" pitchFamily="18" charset="0"/>
              </a:rPr>
              <a:t>List down the bottom 3 districts based on compounded annual growth rate(CAGR) of visitors between (2016-2019)</a:t>
            </a:r>
          </a:p>
        </p:txBody>
      </p:sp>
      <p:pic>
        <p:nvPicPr>
          <p:cNvPr id="10" name="Picture 9">
            <a:extLst>
              <a:ext uri="{FF2B5EF4-FFF2-40B4-BE49-F238E27FC236}">
                <a16:creationId xmlns:a16="http://schemas.microsoft.com/office/drawing/2014/main" id="{302B0786-5BEF-F3F5-801A-2BBEA8DC3F5D}"/>
              </a:ext>
            </a:extLst>
          </p:cNvPr>
          <p:cNvPicPr>
            <a:picLocks noChangeAspect="1"/>
          </p:cNvPicPr>
          <p:nvPr/>
        </p:nvPicPr>
        <p:blipFill rotWithShape="1">
          <a:blip r:embed="rId2">
            <a:extLst>
              <a:ext uri="{28A0092B-C50C-407E-A947-70E740481C1C}">
                <a14:useLocalDpi xmlns:a14="http://schemas.microsoft.com/office/drawing/2010/main" val="0"/>
              </a:ext>
            </a:extLst>
          </a:blip>
          <a:srcRect l="1278" t="2832" r="5163" b="3775"/>
          <a:stretch/>
        </p:blipFill>
        <p:spPr>
          <a:xfrm>
            <a:off x="1984079" y="4712662"/>
            <a:ext cx="8340924" cy="7605859"/>
          </a:xfrm>
          <a:prstGeom prst="rect">
            <a:avLst/>
          </a:prstGeom>
          <a:ln>
            <a:noFill/>
          </a:ln>
          <a:effectLst>
            <a:softEdge rad="112500"/>
          </a:effectLst>
        </p:spPr>
      </p:pic>
      <p:sp>
        <p:nvSpPr>
          <p:cNvPr id="11" name="TextBox 10">
            <a:extLst>
              <a:ext uri="{FF2B5EF4-FFF2-40B4-BE49-F238E27FC236}">
                <a16:creationId xmlns:a16="http://schemas.microsoft.com/office/drawing/2014/main" id="{9AC31AFB-A54D-CFA3-EB31-6DF1D73D46F8}"/>
              </a:ext>
            </a:extLst>
          </p:cNvPr>
          <p:cNvSpPr txBox="1"/>
          <p:nvPr/>
        </p:nvSpPr>
        <p:spPr>
          <a:xfrm>
            <a:off x="1863307" y="3607609"/>
            <a:ext cx="2881223" cy="677108"/>
          </a:xfrm>
          <a:prstGeom prst="rect">
            <a:avLst/>
          </a:prstGeom>
          <a:noFill/>
        </p:spPr>
        <p:txBody>
          <a:bodyPr wrap="square" rtlCol="0">
            <a:spAutoFit/>
          </a:bodyPr>
          <a:lstStyle/>
          <a:p>
            <a:r>
              <a:rPr lang="en-IN" sz="3800" b="1" dirty="0"/>
              <a:t>Output:</a:t>
            </a:r>
          </a:p>
        </p:txBody>
      </p:sp>
      <p:sp>
        <p:nvSpPr>
          <p:cNvPr id="13" name="TextBox 12">
            <a:extLst>
              <a:ext uri="{FF2B5EF4-FFF2-40B4-BE49-F238E27FC236}">
                <a16:creationId xmlns:a16="http://schemas.microsoft.com/office/drawing/2014/main" id="{45DB2D2A-ECB5-7905-3F8E-FD887CF86955}"/>
              </a:ext>
            </a:extLst>
          </p:cNvPr>
          <p:cNvSpPr txBox="1"/>
          <p:nvPr/>
        </p:nvSpPr>
        <p:spPr>
          <a:xfrm>
            <a:off x="13923033" y="3666857"/>
            <a:ext cx="9937631" cy="3447098"/>
          </a:xfrm>
          <a:prstGeom prst="rect">
            <a:avLst/>
          </a:prstGeom>
          <a:noFill/>
        </p:spPr>
        <p:txBody>
          <a:bodyPr wrap="square" rtlCol="0">
            <a:spAutoFit/>
          </a:bodyPr>
          <a:lstStyle/>
          <a:p>
            <a:r>
              <a:rPr lang="en-IN" sz="3800" b="1" dirty="0"/>
              <a:t>Insight:</a:t>
            </a:r>
          </a:p>
          <a:p>
            <a:pPr algn="just"/>
            <a:endParaRPr lang="en-US" dirty="0">
              <a:solidFill>
                <a:schemeClr val="accent3"/>
              </a:solidFill>
              <a:latin typeface="Times New Roman" panose="02020603050405020304" pitchFamily="18" charset="0"/>
              <a:cs typeface="Times New Roman" panose="02020603050405020304" pitchFamily="18" charset="0"/>
            </a:endParaRPr>
          </a:p>
          <a:p>
            <a:pPr algn="just"/>
            <a:r>
              <a:rPr lang="en-US" b="0" i="0" dirty="0">
                <a:solidFill>
                  <a:schemeClr val="accent3"/>
                </a:solidFill>
                <a:effectLst/>
                <a:latin typeface="Söhne"/>
              </a:rPr>
              <a:t>Warangal Urban, Nalgonda, and Karimnagar are the three districts in Telangana with a comparatively low Compound Annual Growth Rate (CAGR) in terms of tourism.</a:t>
            </a:r>
            <a:endParaRPr lang="en-IN" b="1" dirty="0">
              <a:solidFill>
                <a:schemeClr val="accent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798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0D5B419-3BEA-1154-1029-21E845B88490}"/>
              </a:ext>
            </a:extLst>
          </p:cNvPr>
          <p:cNvSpPr txBox="1"/>
          <p:nvPr/>
        </p:nvSpPr>
        <p:spPr>
          <a:xfrm>
            <a:off x="1863307" y="796970"/>
            <a:ext cx="10765765" cy="1785104"/>
          </a:xfrm>
          <a:prstGeom prst="rect">
            <a:avLst/>
          </a:prstGeom>
          <a:noFill/>
        </p:spPr>
        <p:txBody>
          <a:bodyPr wrap="square" rtlCol="0">
            <a:spAutoFit/>
          </a:bodyPr>
          <a:lstStyle/>
          <a:p>
            <a:r>
              <a:rPr lang="en-IN" sz="3800" b="1" dirty="0"/>
              <a:t>Question 4:</a:t>
            </a:r>
          </a:p>
          <a:p>
            <a:r>
              <a:rPr lang="en-IN" dirty="0">
                <a:solidFill>
                  <a:srgbClr val="0070C0"/>
                </a:solidFill>
                <a:latin typeface="Times New Roman" panose="02020603050405020304" pitchFamily="18" charset="0"/>
                <a:cs typeface="Times New Roman" panose="02020603050405020304" pitchFamily="18" charset="0"/>
              </a:rPr>
              <a:t>What are the peak months for Hyderabad based on the data from 2016 - 2019</a:t>
            </a:r>
          </a:p>
        </p:txBody>
      </p:sp>
      <p:pic>
        <p:nvPicPr>
          <p:cNvPr id="14" name="Picture 13">
            <a:extLst>
              <a:ext uri="{FF2B5EF4-FFF2-40B4-BE49-F238E27FC236}">
                <a16:creationId xmlns:a16="http://schemas.microsoft.com/office/drawing/2014/main" id="{52579CA4-BEAF-4477-AEF6-1940D0CAC0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63308" y="4827120"/>
            <a:ext cx="10144662" cy="7906853"/>
          </a:xfrm>
          <a:prstGeom prst="rect">
            <a:avLst/>
          </a:prstGeom>
        </p:spPr>
      </p:pic>
      <p:sp>
        <p:nvSpPr>
          <p:cNvPr id="15" name="TextBox 14">
            <a:extLst>
              <a:ext uri="{FF2B5EF4-FFF2-40B4-BE49-F238E27FC236}">
                <a16:creationId xmlns:a16="http://schemas.microsoft.com/office/drawing/2014/main" id="{D1E93BC8-A6BA-7C2A-121E-526488784438}"/>
              </a:ext>
            </a:extLst>
          </p:cNvPr>
          <p:cNvSpPr txBox="1"/>
          <p:nvPr/>
        </p:nvSpPr>
        <p:spPr>
          <a:xfrm>
            <a:off x="1863307" y="3607609"/>
            <a:ext cx="2881223" cy="677108"/>
          </a:xfrm>
          <a:prstGeom prst="rect">
            <a:avLst/>
          </a:prstGeom>
          <a:noFill/>
        </p:spPr>
        <p:txBody>
          <a:bodyPr wrap="square" rtlCol="0">
            <a:spAutoFit/>
          </a:bodyPr>
          <a:lstStyle/>
          <a:p>
            <a:r>
              <a:rPr lang="en-IN" sz="3800" b="1" dirty="0"/>
              <a:t>Output:</a:t>
            </a:r>
          </a:p>
        </p:txBody>
      </p:sp>
      <p:sp>
        <p:nvSpPr>
          <p:cNvPr id="16" name="TextBox 15">
            <a:extLst>
              <a:ext uri="{FF2B5EF4-FFF2-40B4-BE49-F238E27FC236}">
                <a16:creationId xmlns:a16="http://schemas.microsoft.com/office/drawing/2014/main" id="{45DED719-F897-13EF-FA0A-237F7136328C}"/>
              </a:ext>
            </a:extLst>
          </p:cNvPr>
          <p:cNvSpPr txBox="1"/>
          <p:nvPr/>
        </p:nvSpPr>
        <p:spPr>
          <a:xfrm>
            <a:off x="14009297" y="3615814"/>
            <a:ext cx="9937631" cy="4585871"/>
          </a:xfrm>
          <a:prstGeom prst="rect">
            <a:avLst/>
          </a:prstGeom>
          <a:noFill/>
        </p:spPr>
        <p:txBody>
          <a:bodyPr wrap="square" rtlCol="0">
            <a:spAutoFit/>
          </a:bodyPr>
          <a:lstStyle/>
          <a:p>
            <a:r>
              <a:rPr lang="en-IN" sz="3800" b="1" dirty="0"/>
              <a:t>Insight:</a:t>
            </a:r>
          </a:p>
          <a:p>
            <a:endParaRPr lang="en-IN" sz="3800" b="1" dirty="0"/>
          </a:p>
          <a:p>
            <a:pPr algn="just"/>
            <a:r>
              <a:rPr lang="en-US" b="0" i="0" dirty="0">
                <a:solidFill>
                  <a:srgbClr val="0070C0"/>
                </a:solidFill>
                <a:effectLst/>
                <a:latin typeface="Times New Roman" panose="02020603050405020304" pitchFamily="18" charset="0"/>
                <a:cs typeface="Times New Roman" panose="02020603050405020304" pitchFamily="18" charset="0"/>
              </a:rPr>
              <a:t>June and December are months that coincide with school holidays in many parts of India. This could be contributing to the higher number of domestic tourists in Hyderabad during these months, as families take advantage of the break to go on vacations and explore new destinations.</a:t>
            </a:r>
            <a:endParaRPr lang="en-IN"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832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F19F3A-DE56-D9E6-D0CB-8DCE1B494B71}"/>
              </a:ext>
            </a:extLst>
          </p:cNvPr>
          <p:cNvSpPr txBox="1"/>
          <p:nvPr/>
        </p:nvSpPr>
        <p:spPr>
          <a:xfrm>
            <a:off x="1863307" y="796970"/>
            <a:ext cx="10765765" cy="1785104"/>
          </a:xfrm>
          <a:prstGeom prst="rect">
            <a:avLst/>
          </a:prstGeom>
          <a:noFill/>
        </p:spPr>
        <p:txBody>
          <a:bodyPr wrap="square" rtlCol="0">
            <a:spAutoFit/>
          </a:bodyPr>
          <a:lstStyle/>
          <a:p>
            <a:r>
              <a:rPr lang="en-IN" sz="3800" b="1" dirty="0"/>
              <a:t>Question 5:</a:t>
            </a:r>
          </a:p>
          <a:p>
            <a:r>
              <a:rPr lang="en-IN" dirty="0">
                <a:solidFill>
                  <a:srgbClr val="0070C0"/>
                </a:solidFill>
                <a:latin typeface="Times New Roman" panose="02020603050405020304" pitchFamily="18" charset="0"/>
                <a:cs typeface="Times New Roman" panose="02020603050405020304" pitchFamily="18" charset="0"/>
              </a:rPr>
              <a:t>What are the low months for Hyderabad based on the data from 2016 - 2019</a:t>
            </a:r>
          </a:p>
        </p:txBody>
      </p:sp>
      <p:pic>
        <p:nvPicPr>
          <p:cNvPr id="6" name="Picture 5">
            <a:extLst>
              <a:ext uri="{FF2B5EF4-FFF2-40B4-BE49-F238E27FC236}">
                <a16:creationId xmlns:a16="http://schemas.microsoft.com/office/drawing/2014/main" id="{B96EE3B0-CA91-E85A-E0A5-ED166FED95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63308" y="4827120"/>
            <a:ext cx="10144662" cy="7906853"/>
          </a:xfrm>
          <a:prstGeom prst="rect">
            <a:avLst/>
          </a:prstGeom>
          <a:ln>
            <a:noFill/>
          </a:ln>
          <a:effectLst>
            <a:softEdge rad="112500"/>
          </a:effectLst>
        </p:spPr>
      </p:pic>
      <p:sp>
        <p:nvSpPr>
          <p:cNvPr id="7" name="TextBox 6">
            <a:extLst>
              <a:ext uri="{FF2B5EF4-FFF2-40B4-BE49-F238E27FC236}">
                <a16:creationId xmlns:a16="http://schemas.microsoft.com/office/drawing/2014/main" id="{9A981386-CA3F-5427-375B-FEAA8817C624}"/>
              </a:ext>
            </a:extLst>
          </p:cNvPr>
          <p:cNvSpPr txBox="1"/>
          <p:nvPr/>
        </p:nvSpPr>
        <p:spPr>
          <a:xfrm>
            <a:off x="1863307" y="3607609"/>
            <a:ext cx="2881223" cy="677108"/>
          </a:xfrm>
          <a:prstGeom prst="rect">
            <a:avLst/>
          </a:prstGeom>
          <a:noFill/>
        </p:spPr>
        <p:txBody>
          <a:bodyPr wrap="square" rtlCol="0">
            <a:spAutoFit/>
          </a:bodyPr>
          <a:lstStyle/>
          <a:p>
            <a:r>
              <a:rPr lang="en-IN" sz="3800" b="1" dirty="0"/>
              <a:t>Output:</a:t>
            </a:r>
          </a:p>
        </p:txBody>
      </p:sp>
      <p:sp>
        <p:nvSpPr>
          <p:cNvPr id="8" name="TextBox 7">
            <a:extLst>
              <a:ext uri="{FF2B5EF4-FFF2-40B4-BE49-F238E27FC236}">
                <a16:creationId xmlns:a16="http://schemas.microsoft.com/office/drawing/2014/main" id="{6E24D56B-A2CD-A14E-6045-08495AB2B6AB}"/>
              </a:ext>
            </a:extLst>
          </p:cNvPr>
          <p:cNvSpPr txBox="1"/>
          <p:nvPr/>
        </p:nvSpPr>
        <p:spPr>
          <a:xfrm>
            <a:off x="13715998" y="3391663"/>
            <a:ext cx="9937631" cy="5109091"/>
          </a:xfrm>
          <a:prstGeom prst="rect">
            <a:avLst/>
          </a:prstGeom>
          <a:noFill/>
        </p:spPr>
        <p:txBody>
          <a:bodyPr wrap="square" rtlCol="0">
            <a:spAutoFit/>
          </a:bodyPr>
          <a:lstStyle/>
          <a:p>
            <a:r>
              <a:rPr lang="en-IN" sz="3800" b="1" dirty="0"/>
              <a:t>Insight:</a:t>
            </a:r>
          </a:p>
          <a:p>
            <a:pPr algn="just"/>
            <a:endParaRPr lang="en-US" b="0" i="0" dirty="0">
              <a:solidFill>
                <a:srgbClr val="C00000"/>
              </a:solidFill>
              <a:effectLst/>
              <a:latin typeface="Times New Roman" panose="02020603050405020304" pitchFamily="18" charset="0"/>
              <a:cs typeface="Times New Roman" panose="02020603050405020304" pitchFamily="18" charset="0"/>
            </a:endParaRPr>
          </a:p>
          <a:p>
            <a:pPr algn="just"/>
            <a:r>
              <a:rPr lang="en-US" b="0" i="0" dirty="0">
                <a:solidFill>
                  <a:srgbClr val="0070C0"/>
                </a:solidFill>
                <a:effectLst/>
                <a:latin typeface="Söhne"/>
              </a:rPr>
              <a:t>February and March are the months with the lowest number of domestic tourists in Hyderabad.The reasons for the lower number of domestic tourists in Hyderabad during February and March could be a combination of factors such as weather, school and work commitments, fewer festivals and events, and reduced tourism promotion. </a:t>
            </a:r>
            <a:endParaRPr lang="en-US"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00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Theme">
  <a:themeElements>
    <a:clrScheme name="Pitch Deck 8">
      <a:dk1>
        <a:srgbClr val="68686E"/>
      </a:dk1>
      <a:lt1>
        <a:srgbClr val="FFFFFF"/>
      </a:lt1>
      <a:dk2>
        <a:srgbClr val="131316"/>
      </a:dk2>
      <a:lt2>
        <a:srgbClr val="FFFFFF"/>
      </a:lt2>
      <a:accent1>
        <a:srgbClr val="403BD9"/>
      </a:accent1>
      <a:accent2>
        <a:srgbClr val="4944F2"/>
      </a:accent2>
      <a:accent3>
        <a:srgbClr val="2C34AC"/>
      </a:accent3>
      <a:accent4>
        <a:srgbClr val="38F2AE"/>
      </a:accent4>
      <a:accent5>
        <a:srgbClr val="F2F2F2"/>
      </a:accent5>
      <a:accent6>
        <a:srgbClr val="C8C8C8"/>
      </a:accent6>
      <a:hlink>
        <a:srgbClr val="335FFE"/>
      </a:hlink>
      <a:folHlink>
        <a:srgbClr val="CA64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6FBFFF"/>
            </a:gs>
            <a:gs pos="98000">
              <a:srgbClr val="3C8BFF"/>
            </a:gs>
          </a:gsLst>
          <a:lin ang="5400000" scaled="1"/>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86217</TotalTime>
  <Words>1544</Words>
  <Application>Microsoft Office PowerPoint</Application>
  <PresentationFormat>Custom</PresentationFormat>
  <Paragraphs>150</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Felix Titling</vt:lpstr>
      <vt:lpstr>Heebo Light</vt:lpstr>
      <vt:lpstr>Heebo Medium</vt:lpstr>
      <vt:lpstr>Söhne</vt:lpstr>
      <vt:lpstr>Times New Roman</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Slides</dc:title>
  <dc:subject>Templates</dc:subject>
  <dc:creator>SAI LAKSHIMI</dc:creator>
  <cp:keywords/>
  <dc:description/>
  <cp:lastModifiedBy>SAI LAKSHIMI</cp:lastModifiedBy>
  <cp:revision>9970</cp:revision>
  <cp:lastPrinted>2019-09-18T23:04:43Z</cp:lastPrinted>
  <dcterms:created xsi:type="dcterms:W3CDTF">2014-11-12T21:47:38Z</dcterms:created>
  <dcterms:modified xsi:type="dcterms:W3CDTF">2023-04-29T20:14:18Z</dcterms:modified>
  <cp:category/>
</cp:coreProperties>
</file>